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Equation3.bin" ContentType="application/vnd.openxmlformats-officedocument.oleObject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embeddings/Microsoft_Equation6.bin" ContentType="application/vnd.openxmlformats-officedocument.oleObject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74" r:id="rId4"/>
    <p:sldId id="267" r:id="rId5"/>
    <p:sldId id="275" r:id="rId6"/>
    <p:sldId id="266" r:id="rId7"/>
    <p:sldId id="276" r:id="rId8"/>
    <p:sldId id="259" r:id="rId9"/>
    <p:sldId id="282" r:id="rId10"/>
    <p:sldId id="260" r:id="rId11"/>
    <p:sldId id="278" r:id="rId12"/>
    <p:sldId id="273" r:id="rId13"/>
    <p:sldId id="261" r:id="rId14"/>
    <p:sldId id="281" r:id="rId15"/>
    <p:sldId id="268" r:id="rId16"/>
    <p:sldId id="279" r:id="rId17"/>
    <p:sldId id="262" r:id="rId18"/>
    <p:sldId id="263" r:id="rId19"/>
    <p:sldId id="265" r:id="rId20"/>
    <p:sldId id="269" r:id="rId21"/>
    <p:sldId id="272" r:id="rId22"/>
    <p:sldId id="264" r:id="rId23"/>
    <p:sldId id="270" r:id="rId24"/>
    <p:sldId id="286" r:id="rId25"/>
    <p:sldId id="283" r:id="rId26"/>
    <p:sldId id="277" r:id="rId27"/>
    <p:sldId id="271" r:id="rId28"/>
    <p:sldId id="285" r:id="rId29"/>
    <p:sldId id="280" r:id="rId30"/>
    <p:sldId id="284" r:id="rId3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617445"/>
    <a:srgbClr val="408000"/>
    <a:srgbClr val="FF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4737" autoAdjust="0"/>
  </p:normalViewPr>
  <p:slideViewPr>
    <p:cSldViewPr snapToGrid="0" snapToObjects="1">
      <p:cViewPr varScale="1">
        <p:scale>
          <a:sx n="112" d="100"/>
          <a:sy n="112" d="100"/>
        </p:scale>
        <p:origin x="-7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2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Relationship Id="rId2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Relationship Id="rId2" Type="http://schemas.openxmlformats.org/officeDocument/2006/relationships/image" Target="../media/image17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Relationship Id="rId2" Type="http://schemas.openxmlformats.org/officeDocument/2006/relationships/image" Target="../media/image1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904F3-30DC-9D45-9EB3-32B4AF12BBFF}" type="datetimeFigureOut">
              <a:rPr lang="fr-FR" smtClean="0"/>
              <a:pPr/>
              <a:t>8/02/11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FFDB8-414E-3B4D-95A2-0DC50386A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2E88C-46E6-394C-898F-E422EDB7E166}" type="datetimeFigureOut">
              <a:rPr lang="fr-FR" smtClean="0"/>
              <a:pPr/>
              <a:t>8/02/11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3D79C-DCB0-A645-8424-FC592B473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6D21-26F8-8F47-AA4C-B1FA2568A594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42E5-38E3-C74C-929E-A08A48A778DA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A1AC-EA50-CE43-B40F-25F143E5D453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B1CD-2AFF-FB43-8E2F-6163B222C86E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98B2-0BD0-8649-8357-DF6C4348A0C8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444D-4959-2844-B18E-688BCD44C3C0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E1F-CB51-2448-AB63-8A9BFCCD6648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55BE-B20F-DA44-A6F6-CD1C2D8CF1C6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19E1-2B50-7840-815F-55006479A5BB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E629-D7E7-BE44-8921-36031DE8F59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2620" y="162258"/>
            <a:ext cx="7574179" cy="545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970872"/>
            <a:ext cx="8240838" cy="4771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Cliquez pour modifier les styles du texte du masque</a:t>
            </a:r>
          </a:p>
          <a:p>
            <a:pPr marL="176213" marR="0" lvl="1" indent="280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Deuxième niveau</a:t>
            </a:r>
          </a:p>
          <a:p>
            <a:pPr marL="711200" marR="0" lvl="2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B310"/>
              </a:buClr>
              <a:buSzTx/>
              <a:buFont typeface="Arial" charset="0"/>
              <a:buChar char="&gt;"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Troisième niveau</a:t>
            </a:r>
          </a:p>
          <a:p>
            <a:pPr marL="712788" marR="0" lvl="3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Quatrième niveau</a:t>
            </a:r>
          </a:p>
          <a:p>
            <a:pPr marL="1444625" marR="0" lvl="4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B310"/>
              </a:buClr>
              <a:buSzTx/>
              <a:buFont typeface="Arial" charset="0"/>
              <a:buChar char="-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9" charset="-128"/>
              </a:rPr>
              <a:t>Cinquième niveau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9" charset="-128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D51F8-6664-2E41-9A1B-74789363012F}" type="datetime1">
              <a:rPr lang="fr-FR" smtClean="0"/>
              <a:pPr/>
              <a:t>8/02/11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David Lhuillier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B024-2F50-8840-87FB-7D6C41A02F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0" descr="cea-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5724" y="162258"/>
            <a:ext cx="884238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457200" y="6356350"/>
            <a:ext cx="8686800" cy="0"/>
          </a:xfrm>
          <a:prstGeom prst="line">
            <a:avLst/>
          </a:prstGeom>
          <a:noFill/>
          <a:ln w="19050">
            <a:solidFill>
              <a:srgbClr val="4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Arial" pitchFamily="-109" charset="0"/>
            </a:endParaRPr>
          </a:p>
        </p:txBody>
      </p:sp>
      <p:sp>
        <p:nvSpPr>
          <p:cNvPr id="15" name="Line 7"/>
          <p:cNvSpPr>
            <a:spLocks noChangeShapeType="1"/>
          </p:cNvSpPr>
          <p:nvPr userDrawn="1"/>
        </p:nvSpPr>
        <p:spPr bwMode="auto">
          <a:xfrm>
            <a:off x="1026157" y="798845"/>
            <a:ext cx="8061325" cy="0"/>
          </a:xfrm>
          <a:prstGeom prst="line">
            <a:avLst/>
          </a:prstGeom>
          <a:noFill/>
          <a:ln w="19050">
            <a:solidFill>
              <a:srgbClr val="FF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Arial" pitchFamily="-109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200" b="1" i="0" kern="1200" baseline="0">
          <a:solidFill>
            <a:schemeClr val="bg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74625" marR="0" indent="-174625" algn="l" defTabSz="914400" rtl="0" eaLnBrk="0" fontAlgn="base" latinLnBrk="0" hangingPunct="0">
        <a:lnSpc>
          <a:spcPct val="90000"/>
        </a:lnSpc>
        <a:spcBef>
          <a:spcPct val="75000"/>
        </a:spcBef>
        <a:spcAft>
          <a:spcPct val="0"/>
        </a:spcAft>
        <a:buClr>
          <a:srgbClr val="99CC00"/>
        </a:buClr>
        <a:buSzTx/>
        <a:buFontTx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marR="0" indent="280988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Char char="–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11200" marR="0" indent="-185738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B310"/>
        </a:buClr>
        <a:buSzTx/>
        <a:buFont typeface="Arial" charset="0"/>
        <a:buChar char="&gt;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marR="0" indent="635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4625" marR="0" indent="-182563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B310"/>
        </a:buClr>
        <a:buSzTx/>
        <a:buFont typeface="Arial" charset="0"/>
        <a:buChar char="-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oleObject" Target="../embeddings/Microsoft_Equation4.bin"/><Relationship Id="rId7" Type="http://schemas.openxmlformats.org/officeDocument/2006/relationships/oleObject" Target="../embeddings/Microsoft_Equation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Relationship Id="rId3" Type="http://schemas.openxmlformats.org/officeDocument/2006/relationships/image" Target="../media/image2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3.pdf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Relationship Id="rId3" Type="http://schemas.openxmlformats.org/officeDocument/2006/relationships/image" Target="../media/image26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5.png"/><Relationship Id="rId6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df"/><Relationship Id="rId4" Type="http://schemas.openxmlformats.org/officeDocument/2006/relationships/image" Target="../media/image341.png"/><Relationship Id="rId5" Type="http://schemas.openxmlformats.org/officeDocument/2006/relationships/image" Target="../media/image30.pdf"/><Relationship Id="rId6" Type="http://schemas.openxmlformats.org/officeDocument/2006/relationships/image" Target="../media/image361.png"/><Relationship Id="rId7" Type="http://schemas.openxmlformats.org/officeDocument/2006/relationships/oleObject" Target="../embeddings/Microsoft_Equation6.bin"/><Relationship Id="rId8" Type="http://schemas.openxmlformats.org/officeDocument/2006/relationships/oleObject" Target="../embeddings/Microsoft_Equation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Relationship Id="rId5" Type="http://schemas.openxmlformats.org/officeDocument/2006/relationships/image" Target="../media/image40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5" Type="http://schemas.openxmlformats.org/officeDocument/2006/relationships/image" Target="../media/image44.png"/><Relationship Id="rId6" Type="http://schemas.openxmlformats.org/officeDocument/2006/relationships/image" Target="../media/image33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d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Relationship Id="rId3" Type="http://schemas.openxmlformats.org/officeDocument/2006/relationships/image" Target="../media/image38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df"/><Relationship Id="rId3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0301" y="1098526"/>
            <a:ext cx="4305299" cy="2406673"/>
          </a:xfrm>
        </p:spPr>
        <p:txBody>
          <a:bodyPr>
            <a:noAutofit/>
          </a:bodyPr>
          <a:lstStyle/>
          <a:p>
            <a:r>
              <a:rPr lang="en-US" sz="4400" dirty="0" smtClean="0"/>
              <a:t>New Reactor Antineutrino Spectra</a:t>
            </a:r>
            <a:endParaRPr lang="en-US" sz="4400" dirty="0"/>
          </a:p>
        </p:txBody>
      </p:sp>
      <p:pic>
        <p:nvPicPr>
          <p:cNvPr id="5" name="Image 4" descr="figure11_V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r="47706" b="95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rcRect r="47706" b="954"/>
              <a:stretch>
                <a:fillRect/>
              </a:stretch>
            </p:blipFill>
          </mc:Fallback>
        </mc:AlternateContent>
        <p:spPr>
          <a:xfrm>
            <a:off x="6626125" y="871571"/>
            <a:ext cx="2170187" cy="5430242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9EE-0556-B548-82A9-28E206C7A244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1130301" y="4292824"/>
            <a:ext cx="525050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T.A. Mueller, D. </a:t>
            </a:r>
            <a:r>
              <a:rPr lang="en-US" dirty="0" err="1" smtClean="0"/>
              <a:t>Lhuiller</a:t>
            </a:r>
            <a:r>
              <a:rPr lang="en-US" dirty="0" smtClean="0"/>
              <a:t>, </a:t>
            </a:r>
            <a:r>
              <a:rPr lang="en-US" dirty="0" err="1" smtClean="0"/>
              <a:t>M.Fallot</a:t>
            </a:r>
            <a:r>
              <a:rPr lang="en-US" dirty="0" smtClean="0"/>
              <a:t>, A. Letourneau, </a:t>
            </a:r>
          </a:p>
          <a:p>
            <a:r>
              <a:rPr lang="en-US" dirty="0" smtClean="0"/>
              <a:t>S. </a:t>
            </a:r>
            <a:r>
              <a:rPr lang="en-US" dirty="0" err="1" smtClean="0"/>
              <a:t>Cormon</a:t>
            </a:r>
            <a:r>
              <a:rPr lang="en-US" dirty="0" smtClean="0"/>
              <a:t>, M. Fechner, L. </a:t>
            </a:r>
            <a:r>
              <a:rPr lang="en-US" dirty="0" err="1" smtClean="0"/>
              <a:t>Giot</a:t>
            </a:r>
            <a:r>
              <a:rPr lang="en-US" dirty="0" smtClean="0"/>
              <a:t>, T. </a:t>
            </a:r>
            <a:r>
              <a:rPr lang="en-US" dirty="0" err="1" smtClean="0"/>
              <a:t>Lasserre</a:t>
            </a:r>
            <a:r>
              <a:rPr lang="en-US" dirty="0" smtClean="0"/>
              <a:t>, J. Martino, </a:t>
            </a:r>
          </a:p>
          <a:p>
            <a:r>
              <a:rPr lang="en-US" dirty="0" smtClean="0"/>
              <a:t>G. Mention, A. </a:t>
            </a:r>
            <a:r>
              <a:rPr lang="en-US" dirty="0" err="1" smtClean="0"/>
              <a:t>Porta</a:t>
            </a:r>
            <a:r>
              <a:rPr lang="en-US" dirty="0" smtClean="0"/>
              <a:t>, F. </a:t>
            </a:r>
            <a:r>
              <a:rPr lang="en-US" dirty="0" err="1" smtClean="0"/>
              <a:t>Yermia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i="1" dirty="0" smtClean="0"/>
              <a:t>CEA Saclay – Irfu</a:t>
            </a:r>
          </a:p>
          <a:p>
            <a:r>
              <a:rPr lang="en-US" i="1" dirty="0" smtClean="0"/>
              <a:t>Subatech Nantes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48697" y="5535413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/>
              <a:t>arXiv:1101.2663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Stack_ILL_nu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566321" y="3125639"/>
            <a:ext cx="3229557" cy="314936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 data: conversion to 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spectra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B23-28F0-2741-807B-98DFC879E49B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0" y="988076"/>
            <a:ext cx="925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Lost info of single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-branches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fit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 (50 </a:t>
            </a:r>
            <a:r>
              <a:rPr lang="en-US" dirty="0" err="1" smtClean="0">
                <a:sym typeface="Wingdings"/>
              </a:rPr>
              <a:t>keV</a:t>
            </a:r>
            <a:r>
              <a:rPr lang="en-US" dirty="0" smtClean="0">
                <a:sym typeface="Wingdings"/>
              </a:rPr>
              <a:t> bins) </a:t>
            </a:r>
            <a:r>
              <a:rPr lang="en-US" dirty="0" smtClean="0">
                <a:sym typeface="Wingdings"/>
              </a:rPr>
              <a:t>spectrum with a sum of 30 effective branches</a:t>
            </a:r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806" y="1439390"/>
            <a:ext cx="7297181" cy="1686249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94151" y="3512949"/>
            <a:ext cx="53527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All theory included in these effective branches but: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- What Z? : Mean fit on nuclear data </a:t>
            </a:r>
            <a:r>
              <a:rPr lang="en-US" i="1" dirty="0" smtClean="0"/>
              <a:t>Z=f(E0)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- What A</a:t>
            </a:r>
            <a:r>
              <a:rPr lang="en-US" baseline="-25000" dirty="0" smtClean="0"/>
              <a:t>CW</a:t>
            </a:r>
            <a:r>
              <a:rPr lang="en-US" dirty="0" smtClean="0"/>
              <a:t>? : effective correction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r>
              <a:rPr lang="en-US" dirty="0" smtClean="0"/>
              <a:t> Conversion error from envelop of all numerical studies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6275109" y="5197536"/>
            <a:ext cx="160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Stack of quadratic sum of </a:t>
            </a:r>
            <a:r>
              <a:rPr lang="en-US" sz="1400" baseline="30000" dirty="0" smtClean="0"/>
              <a:t>235</a:t>
            </a:r>
            <a:r>
              <a:rPr lang="en-US" sz="1400" dirty="0" smtClean="0"/>
              <a:t>U errors</a:t>
            </a:r>
            <a:endParaRPr lang="en-US" sz="140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/>
        </p:nvGraphicFramePr>
        <p:xfrm>
          <a:off x="1461410" y="5366612"/>
          <a:ext cx="2549694" cy="220514"/>
        </p:xfrm>
        <a:graphic>
          <a:graphicData uri="http://schemas.openxmlformats.org/presentationml/2006/ole">
            <p:oleObj spid="_x0000_s21506" name="…quation" r:id="rId6" imgW="2349500" imgH="203200" progId="Equation.3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416050" y="4518796"/>
          <a:ext cx="2990850" cy="244475"/>
        </p:xfrm>
        <a:graphic>
          <a:graphicData uri="http://schemas.openxmlformats.org/presentationml/2006/ole">
            <p:oleObj spid="_x0000_s21510" name="…quation" r:id="rId7" imgW="24892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825500" y="2698638"/>
            <a:ext cx="7879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Improved ab initio approach</a:t>
            </a:r>
            <a:endParaRPr lang="en-US" sz="4400" b="1" i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2501" y="162258"/>
            <a:ext cx="7574179" cy="545737"/>
          </a:xfrm>
        </p:spPr>
        <p:txBody>
          <a:bodyPr/>
          <a:lstStyle/>
          <a:p>
            <a:r>
              <a:rPr lang="en-US" sz="2800" i="1" dirty="0" smtClean="0"/>
              <a:t>Ab initio </a:t>
            </a:r>
            <a:r>
              <a:rPr lang="en-US" sz="2800" dirty="0" smtClean="0"/>
              <a:t>approach… do we have the guts?</a:t>
            </a:r>
            <a:endParaRPr lang="en-US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23536" y="1038516"/>
            <a:ext cx="7316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MURE evolution code: core composition and off equilibrium effects</a:t>
            </a:r>
            <a:endParaRPr lang="en-US" sz="2000" dirty="0"/>
          </a:p>
        </p:txBody>
      </p:sp>
      <p:pic>
        <p:nvPicPr>
          <p:cNvPr id="9" name="Image 8" descr="figure12_V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294726" y="2557072"/>
            <a:ext cx="4516948" cy="368047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44024" y="2935366"/>
            <a:ext cx="41905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Full simulation of reactor core </a:t>
            </a:r>
          </a:p>
          <a:p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absolute prediction of isotopes inventory.</a:t>
            </a:r>
          </a:p>
          <a:p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Relative off-equilibrium effect: c</a:t>
            </a:r>
            <a:r>
              <a:rPr lang="en-US" dirty="0" smtClean="0">
                <a:sym typeface="Wingdings"/>
              </a:rPr>
              <a:t>lose to beta-inverse threshold, a significant fraction of the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dirty="0" smtClean="0">
                <a:sym typeface="Wingdings"/>
              </a:rPr>
              <a:t> spectrum takes weeks to reach equilibrium </a:t>
            </a:r>
          </a:p>
          <a:p>
            <a:r>
              <a:rPr lang="en-US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</a:t>
            </a:r>
            <a:r>
              <a:rPr lang="fr-FR" dirty="0" smtClean="0">
                <a:sym typeface="Wingdings"/>
              </a:rPr>
              <a:t> </a:t>
            </a:r>
            <a:r>
              <a:rPr lang="en-US" dirty="0" smtClean="0"/>
              <a:t>Sizeable correction in the 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oscillation range that depends on the exact chronology of ILL data taking.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41951" y="1407848"/>
            <a:ext cx="1952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(Subatech Nantes)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996973" y="1777180"/>
            <a:ext cx="3643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Relative change of 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spectrum </a:t>
            </a:r>
            <a:r>
              <a:rPr lang="en-US" dirty="0" err="1" smtClean="0"/>
              <a:t>w.r.t</a:t>
            </a:r>
            <a:r>
              <a:rPr lang="en-US" dirty="0" smtClean="0"/>
              <a:t>. infinite irradiation time</a:t>
            </a:r>
            <a:endParaRPr lang="en-US" dirty="0"/>
          </a:p>
        </p:txBody>
      </p:sp>
      <p:sp>
        <p:nvSpPr>
          <p:cNvPr id="14" name="Ellipse 13"/>
          <p:cNvSpPr/>
          <p:nvPr/>
        </p:nvSpPr>
        <p:spPr>
          <a:xfrm>
            <a:off x="7072313" y="4262438"/>
            <a:ext cx="1301750" cy="22225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20705933">
            <a:off x="5819666" y="3468688"/>
            <a:ext cx="1179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ILL conditions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6" name="Image 11" descr="eqAntiNuSpectrum_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945" y="2025812"/>
            <a:ext cx="3225896" cy="76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0580" y="111125"/>
            <a:ext cx="7998158" cy="667856"/>
          </a:xfrm>
        </p:spPr>
        <p:txBody>
          <a:bodyPr/>
          <a:lstStyle/>
          <a:p>
            <a:r>
              <a:rPr lang="en-US" sz="2800" i="1" dirty="0" smtClean="0"/>
              <a:t>Ab initio</a:t>
            </a:r>
            <a:r>
              <a:rPr lang="en-US" sz="2800" dirty="0" smtClean="0"/>
              <a:t> approach… do we have the guts?</a:t>
            </a:r>
            <a:endParaRPr lang="en-US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1019241" y="1121899"/>
            <a:ext cx="7667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BESTIOLE code: build up database of ~ 800 nuclei and 10000 </a:t>
            </a:r>
            <a:r>
              <a:rPr lang="en-US" sz="2000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b</a:t>
            </a:r>
            <a:r>
              <a:rPr lang="en-US" sz="2000" dirty="0" smtClean="0">
                <a:solidFill>
                  <a:srgbClr val="008000"/>
                </a:solidFill>
              </a:rPr>
              <a:t>-branches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19719" y="1829187"/>
            <a:ext cx="4063818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All data from </a:t>
            </a:r>
            <a:r>
              <a:rPr lang="en-US" sz="1600" b="1" dirty="0" smtClean="0"/>
              <a:t>ENSDF </a:t>
            </a:r>
            <a:r>
              <a:rPr lang="en-US" sz="1600" dirty="0" smtClean="0"/>
              <a:t>(</a:t>
            </a:r>
            <a:r>
              <a:rPr lang="en-US" sz="1600" dirty="0" err="1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/>
              <a:t>-branches) and </a:t>
            </a:r>
            <a:r>
              <a:rPr lang="en-US" sz="1600" b="1" dirty="0" smtClean="0"/>
              <a:t>JEFF </a:t>
            </a:r>
            <a:r>
              <a:rPr lang="en-US" sz="1600" dirty="0" smtClean="0"/>
              <a:t>(fission yields) databases </a:t>
            </a:r>
          </a:p>
          <a:p>
            <a:r>
              <a:rPr lang="en-US" sz="1600" dirty="0" smtClean="0"/>
              <a:t>		+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Complementary measurements of fission products spectra to tag and replace </a:t>
            </a:r>
            <a:r>
              <a:rPr lang="en-US" sz="1600" b="1" dirty="0" smtClean="0"/>
              <a:t>pandemonium </a:t>
            </a:r>
            <a:r>
              <a:rPr lang="en-US" sz="1600" dirty="0" smtClean="0"/>
              <a:t>candidates</a:t>
            </a:r>
          </a:p>
          <a:p>
            <a:r>
              <a:rPr lang="en-US" sz="1600" dirty="0" smtClean="0"/>
              <a:t>		+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Unmeasured nuclei described by </a:t>
            </a:r>
            <a:r>
              <a:rPr lang="en-US" sz="1600" b="1" dirty="0" smtClean="0"/>
              <a:t>gross-theory</a:t>
            </a:r>
            <a:r>
              <a:rPr lang="en-US" sz="1600" dirty="0" smtClean="0"/>
              <a:t> (JENDL database) + our own </a:t>
            </a:r>
            <a:r>
              <a:rPr lang="en-US" sz="1600" b="1" dirty="0" smtClean="0"/>
              <a:t>model </a:t>
            </a:r>
            <a:r>
              <a:rPr lang="en-US" sz="1600" dirty="0" smtClean="0"/>
              <a:t>based on ENSDF mean fits.</a:t>
            </a:r>
          </a:p>
          <a:p>
            <a:pPr>
              <a:buFont typeface="Arial"/>
              <a:buChar char="•"/>
            </a:pPr>
            <a:endParaRPr lang="en-US" sz="1600" dirty="0"/>
          </a:p>
        </p:txBody>
      </p:sp>
      <p:pic>
        <p:nvPicPr>
          <p:cNvPr id="12" name="Image 11" descr="figure3_V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92847" y="2091930"/>
            <a:ext cx="4625891" cy="412006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057015" y="1829187"/>
            <a:ext cx="3452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Residues </a:t>
            </a:r>
            <a:r>
              <a:rPr lang="en-US" dirty="0" err="1" smtClean="0"/>
              <a:t>w.r.t</a:t>
            </a:r>
            <a:r>
              <a:rPr lang="en-US" dirty="0" smtClean="0"/>
              <a:t>. reference ILL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366158" y="4640445"/>
            <a:ext cx="398050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>
                <a:sym typeface="Wingdings"/>
              </a:rPr>
              <a:t></a:t>
            </a:r>
            <a:r>
              <a:rPr lang="fr-FR" dirty="0" smtClean="0">
                <a:sym typeface="Wingdings"/>
              </a:rPr>
              <a:t> </a:t>
            </a:r>
            <a:r>
              <a:rPr lang="en-US" dirty="0" smtClean="0"/>
              <a:t>95+/-5% of the spectrum reproduced but still not meeting required precision</a:t>
            </a:r>
          </a:p>
          <a:p>
            <a:r>
              <a:rPr lang="en-US" dirty="0" smtClean="0"/>
              <a:t>(more studies going on)</a:t>
            </a:r>
          </a:p>
          <a:p>
            <a:r>
              <a:rPr lang="fr-FR" dirty="0" err="1" smtClean="0">
                <a:sym typeface="Wingdings"/>
              </a:rPr>
              <a:t></a:t>
            </a:r>
            <a:r>
              <a:rPr lang="fr-FR" dirty="0" smtClean="0">
                <a:sym typeface="Wingdings"/>
              </a:rPr>
              <a:t> </a:t>
            </a:r>
            <a:r>
              <a:rPr lang="en-US" dirty="0" smtClean="0"/>
              <a:t>Useful estimate of </a:t>
            </a:r>
            <a:r>
              <a:rPr lang="en-US" baseline="30000" dirty="0" smtClean="0"/>
              <a:t>238</a:t>
            </a:r>
            <a:r>
              <a:rPr lang="en-US" dirty="0" smtClean="0"/>
              <a:t>U spectrum which couldn’t be measured @ ILL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96859" y="1963324"/>
            <a:ext cx="68579" cy="420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6859" y="2684464"/>
            <a:ext cx="68579" cy="66565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999" y="3681708"/>
            <a:ext cx="68579" cy="66565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238</a:t>
            </a:r>
            <a:r>
              <a:rPr lang="en-US" dirty="0" smtClean="0"/>
              <a:t>U spectrum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Image 6" descr="figure4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r="4496" b="-39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rcRect r="4496" b="-399"/>
              <a:stretch>
                <a:fillRect/>
              </a:stretch>
            </p:blipFill>
          </mc:Fallback>
        </mc:AlternateContent>
        <p:spPr>
          <a:xfrm>
            <a:off x="68040" y="2448780"/>
            <a:ext cx="4395571" cy="312945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70206" y="1338146"/>
            <a:ext cx="631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with Vogel’s calculations, Phys. Rev. C24, 1543 (1981)</a:t>
            </a:r>
            <a:endParaRPr lang="en-US" dirty="0"/>
          </a:p>
        </p:txBody>
      </p:sp>
      <p:pic>
        <p:nvPicPr>
          <p:cNvPr id="9" name="Image 8" descr="nu238U_Resid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02079" y="2448780"/>
            <a:ext cx="3943109" cy="312945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506592" y="2091099"/>
            <a:ext cx="114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residues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1486880" y="4085545"/>
            <a:ext cx="351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endParaRPr lang="en-US" dirty="0" smtClean="0">
              <a:solidFill>
                <a:srgbClr val="0000FF"/>
              </a:solidFill>
              <a:latin typeface="Symbol" charset="2"/>
              <a:cs typeface="Symbol" charset="2"/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1155098" y="4295498"/>
            <a:ext cx="308900" cy="158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170206" y="4596644"/>
            <a:ext cx="3089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238</a:t>
            </a:r>
            <a:r>
              <a:rPr lang="en-US" dirty="0" smtClean="0"/>
              <a:t>U spectrum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457200" y="5064850"/>
            <a:ext cx="446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Eager to see release of FRM2 electron data !</a:t>
            </a:r>
            <a:endParaRPr lang="en-US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86005" y="1648530"/>
            <a:ext cx="4840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First propagation of all ENSDF quoted errors + correlations.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Demonstrate that uncertainty on shape factors has ≤1.5% impact on total spectrum.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Total error dominated by (safe) estimate of </a:t>
            </a:r>
            <a:r>
              <a:rPr lang="en-US" dirty="0" err="1" smtClean="0"/>
              <a:t>syst</a:t>
            </a:r>
            <a:r>
              <a:rPr lang="en-US" dirty="0" smtClean="0"/>
              <a:t> of nuclear databases in the 10-20% range but good enough for the 10% contrib. of </a:t>
            </a:r>
            <a:r>
              <a:rPr lang="en-US" baseline="30000" dirty="0" smtClean="0"/>
              <a:t>238</a:t>
            </a:r>
            <a:r>
              <a:rPr lang="en-US" dirty="0" smtClean="0"/>
              <a:t>U to reactor spectrum.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pic>
        <p:nvPicPr>
          <p:cNvPr id="9" name="Image 8" descr="Stack_238U_new_nu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148138" y="2142517"/>
            <a:ext cx="3862224" cy="358975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298047" y="164853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 of quadratic sum of </a:t>
            </a:r>
            <a:r>
              <a:rPr lang="en-US" baseline="30000" dirty="0" smtClean="0"/>
              <a:t>238</a:t>
            </a:r>
            <a:r>
              <a:rPr lang="en-US" dirty="0" smtClean="0"/>
              <a:t>U errors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92532" y="2984500"/>
            <a:ext cx="60301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i="1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Improved conversion</a:t>
            </a:r>
            <a:endParaRPr lang="en-US" sz="4400" b="1" i="1" dirty="0">
              <a:solidFill>
                <a:prstClr val="white">
                  <a:lumMod val="50000"/>
                </a:prst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approach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50826" y="2071688"/>
            <a:ext cx="427355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“True” distribution of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-branches: ENSDF + pandemonium corrected data set reproduces ~90% of ILL </a:t>
            </a:r>
            <a:r>
              <a:rPr lang="en-US" dirty="0" err="1" smtClean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 data.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Reduce use of effective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-branches to the remaining 10%.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/>
            <a:r>
              <a:rPr lang="en-US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b="1" dirty="0" smtClean="0">
                <a:sym typeface="Wingdings"/>
              </a:rPr>
              <a:t>Same high quality </a:t>
            </a:r>
            <a:r>
              <a:rPr lang="en-US" b="1" dirty="0" err="1" smtClean="0">
                <a:sym typeface="Wingdings"/>
              </a:rPr>
              <a:t>e</a:t>
            </a:r>
            <a:r>
              <a:rPr lang="en-US" b="1" baseline="30000" dirty="0" smtClean="0">
                <a:sym typeface="Wingdings"/>
              </a:rPr>
              <a:t>-</a:t>
            </a:r>
            <a:r>
              <a:rPr lang="en-US" b="1" dirty="0" smtClean="0">
                <a:sym typeface="Wingdings"/>
              </a:rPr>
              <a:t> anchor point with greatly improved set of </a:t>
            </a:r>
            <a:r>
              <a:rPr lang="en-US" b="1" dirty="0" err="1" smtClean="0">
                <a:latin typeface="Symbol" charset="2"/>
                <a:cs typeface="Symbol" charset="2"/>
              </a:rPr>
              <a:t>b</a:t>
            </a:r>
            <a:r>
              <a:rPr lang="en-US" b="1" dirty="0" smtClean="0"/>
              <a:t>-branches for the conversion.</a:t>
            </a:r>
          </a:p>
        </p:txBody>
      </p:sp>
      <p:pic>
        <p:nvPicPr>
          <p:cNvPr id="8" name="Image 7" descr="figure5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2882" t="4059" r="304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rcRect l="2882" t="4059" r="3043"/>
              <a:stretch>
                <a:fillRect/>
              </a:stretch>
            </p:blipFill>
          </mc:Fallback>
        </mc:AlternateContent>
        <p:spPr>
          <a:xfrm>
            <a:off x="4524377" y="1897063"/>
            <a:ext cx="4476750" cy="3486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2620" y="162258"/>
            <a:ext cx="7865970" cy="545737"/>
          </a:xfrm>
        </p:spPr>
        <p:txBody>
          <a:bodyPr/>
          <a:lstStyle/>
          <a:p>
            <a:r>
              <a:rPr lang="en-US" dirty="0" smtClean="0"/>
              <a:t>Deviation from ILL converted spectrum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Image 7" descr="Resid_e_235U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03752" y="1720850"/>
            <a:ext cx="4374838" cy="38115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85751" y="2689046"/>
            <a:ext cx="4135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~+3% normalization shift with respect to ILL converted 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spectrum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Similar result for all isotopes. 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6341310" y="1355629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(New-ILL)/ILL</a:t>
            </a:r>
            <a:endParaRPr lang="en-US" dirty="0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5388583" y="3627088"/>
            <a:ext cx="3355422" cy="2288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679012" y="318085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+3%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Cross-checks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Image 6" descr="figure7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t="2469" r="3268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rcRect t="2469" r="3268"/>
              <a:stretch>
                <a:fillRect/>
              </a:stretch>
            </p:blipFill>
          </mc:Fallback>
        </mc:AlternateContent>
        <p:spPr>
          <a:xfrm>
            <a:off x="4134894" y="1260667"/>
            <a:ext cx="4836612" cy="372408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7200" y="4984750"/>
            <a:ext cx="8354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+ confirmations via numerous ways to fit the </a:t>
            </a:r>
            <a:r>
              <a:rPr lang="en-US" b="1" dirty="0" err="1" smtClean="0">
                <a:solidFill>
                  <a:srgbClr val="0000FF"/>
                </a:solidFill>
              </a:rPr>
              <a:t>e</a:t>
            </a:r>
            <a:r>
              <a:rPr lang="en-US" b="1" baseline="30000" dirty="0" smtClean="0">
                <a:solidFill>
                  <a:srgbClr val="0000FF"/>
                </a:solidFill>
              </a:rPr>
              <a:t>-</a:t>
            </a:r>
            <a:r>
              <a:rPr lang="en-US" b="1" dirty="0" smtClean="0">
                <a:solidFill>
                  <a:srgbClr val="0000FF"/>
                </a:solidFill>
              </a:rPr>
              <a:t> ILL spectrum: 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Change number and shape of effective branches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Change the set of initial physical </a:t>
            </a:r>
            <a:r>
              <a:rPr lang="en-US" sz="1600" dirty="0" err="1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/>
              <a:t>-branches 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Replace effective branches by distortions of BR or FY or E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distributions, or any combination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0838" y="1698625"/>
            <a:ext cx="34871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Define “true”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spectra from reduced set of </a:t>
            </a:r>
            <a:r>
              <a:rPr lang="en-US" dirty="0" err="1" smtClean="0"/>
              <a:t>kell</a:t>
            </a:r>
            <a:r>
              <a:rPr lang="en-US" dirty="0" smtClean="0"/>
              <a:t>-known ENSDF branches.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Apply exact same ILL </a:t>
            </a:r>
            <a:r>
              <a:rPr lang="en-US" dirty="0" err="1" smtClean="0"/>
              <a:t>conv</a:t>
            </a:r>
            <a:r>
              <a:rPr lang="en-US" dirty="0" smtClean="0"/>
              <a:t> procedure to true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spectrum.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Compare converted 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spectrum to the true one.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24842" y="1237294"/>
            <a:ext cx="14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Stringent test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spectrum </a:t>
            </a:r>
            <a:r>
              <a:rPr lang="en-US" dirty="0" smtClean="0"/>
              <a:t>emitted by a reactor 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1CA1-3508-4845-B626-FD5B08C4AABA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Objet 6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p:oleObj spid="_x0000_s17410" name="…quation" r:id="rId3" imgW="0" imgH="0" progId="Equation.3">
              <p:embed/>
            </p:oleObj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503238" y="3684588"/>
          <a:ext cx="4876800" cy="1082675"/>
        </p:xfrm>
        <a:graphic>
          <a:graphicData uri="http://schemas.openxmlformats.org/presentationml/2006/ole">
            <p:oleObj spid="_x0000_s17411" name="…quation" r:id="rId4" imgW="2400300" imgH="533400" progId="Equation.3">
              <p:embed/>
            </p:oleObj>
          </a:graphicData>
        </a:graphic>
      </p:graphicFrame>
      <p:pic>
        <p:nvPicPr>
          <p:cNvPr id="10" name="Picture 6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r="4321" b="1865"/>
          <a:stretch>
            <a:fillRect/>
          </a:stretch>
        </p:blipFill>
        <p:spPr bwMode="auto">
          <a:xfrm>
            <a:off x="5874598" y="1780820"/>
            <a:ext cx="3120135" cy="3593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6294853" y="5572125"/>
          <a:ext cx="2454274" cy="325009"/>
        </p:xfrm>
        <a:graphic>
          <a:graphicData uri="http://schemas.openxmlformats.org/presentationml/2006/ole">
            <p:oleObj spid="_x0000_s17412" name="…quation" r:id="rId6" imgW="1435100" imgH="190500" progId="Equation.3">
              <p:embed/>
            </p:oleObj>
          </a:graphicData>
        </a:graphic>
      </p:graphicFrame>
      <p:grpSp>
        <p:nvGrpSpPr>
          <p:cNvPr id="32" name="Grouper 31"/>
          <p:cNvGrpSpPr/>
          <p:nvPr/>
        </p:nvGrpSpPr>
        <p:grpSpPr>
          <a:xfrm>
            <a:off x="85804" y="2169183"/>
            <a:ext cx="5669763" cy="3857611"/>
            <a:chOff x="85804" y="2169183"/>
            <a:chExt cx="5669763" cy="3857611"/>
          </a:xfrm>
        </p:grpSpPr>
        <p:sp>
          <p:nvSpPr>
            <p:cNvPr id="12" name="ZoneTexte 11"/>
            <p:cNvSpPr txBox="1"/>
            <p:nvPr/>
          </p:nvSpPr>
          <p:spPr>
            <a:xfrm>
              <a:off x="85804" y="2847779"/>
              <a:ext cx="23175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Thermal power, </a:t>
              </a:r>
              <a:r>
                <a:rPr lang="en-US" sz="1600" i="1" dirty="0" err="1" smtClean="0">
                  <a:latin typeface="Symbol" charset="2"/>
                  <a:cs typeface="Symbol" charset="2"/>
                </a:rPr>
                <a:t>d</a:t>
              </a:r>
              <a:r>
                <a:rPr lang="en-US" sz="1600" i="1" dirty="0" err="1" smtClean="0"/>
                <a:t>Pth</a:t>
              </a:r>
              <a:r>
                <a:rPr lang="en-US" sz="1600" dirty="0" smtClean="0"/>
                <a:t> ≤1% </a:t>
              </a:r>
              <a:endParaRPr lang="en-US" sz="16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692860" y="2480790"/>
              <a:ext cx="30627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Fraction of fissions from isotope </a:t>
              </a:r>
              <a:r>
                <a:rPr lang="en-US" sz="1600" i="1" dirty="0" err="1" smtClean="0"/>
                <a:t>k</a:t>
              </a:r>
              <a:r>
                <a:rPr lang="en-US" sz="1600" dirty="0" smtClean="0"/>
                <a:t>, </a:t>
              </a:r>
              <a:r>
                <a:rPr lang="en-US" sz="1600" i="1" dirty="0" err="1" smtClean="0">
                  <a:latin typeface="Symbol" charset="2"/>
                  <a:cs typeface="Symbol" charset="2"/>
                </a:rPr>
                <a:t>da</a:t>
              </a:r>
              <a:r>
                <a:rPr lang="en-US" sz="1600" i="1" baseline="-25000" dirty="0" err="1" smtClean="0"/>
                <a:t>k</a:t>
              </a:r>
              <a:r>
                <a:rPr lang="en-US" sz="1600" dirty="0" smtClean="0"/>
                <a:t>=few % but large anti-</a:t>
              </a:r>
              <a:r>
                <a:rPr lang="en-US" sz="1600" dirty="0" err="1" smtClean="0"/>
                <a:t>correl</a:t>
              </a:r>
              <a:r>
                <a:rPr lang="en-US" sz="1600" dirty="0" smtClean="0"/>
                <a:t> @ fixed P</a:t>
              </a:r>
              <a:r>
                <a:rPr lang="en-US" sz="1600" baseline="-25000" dirty="0" smtClean="0"/>
                <a:t>th</a:t>
              </a:r>
              <a:endParaRPr lang="en-US" sz="1600" baseline="-250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90611" y="5366518"/>
              <a:ext cx="216599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 </a:t>
              </a:r>
              <a:r>
                <a:rPr lang="en-US" sz="1600" dirty="0" err="1" smtClean="0"/>
                <a:t>relased</a:t>
              </a:r>
              <a:r>
                <a:rPr lang="en-US" sz="1600" dirty="0" smtClean="0"/>
                <a:t> per fissions of isotope </a:t>
              </a:r>
              <a:r>
                <a:rPr lang="en-US" sz="1600" i="1" dirty="0" err="1" smtClean="0"/>
                <a:t>k</a:t>
              </a:r>
              <a:r>
                <a:rPr lang="en-US" sz="1600" dirty="0" smtClean="0"/>
                <a:t>, </a:t>
              </a:r>
              <a:r>
                <a:rPr lang="en-US" sz="1600" i="1" dirty="0" smtClean="0">
                  <a:latin typeface="Symbol" charset="2"/>
                  <a:cs typeface="Symbol" charset="2"/>
                </a:rPr>
                <a:t>dE</a:t>
              </a:r>
              <a:r>
                <a:rPr lang="en-US" sz="1600" i="1" baseline="-25000" dirty="0" smtClean="0"/>
                <a:t>k</a:t>
              </a:r>
              <a:r>
                <a:rPr lang="en-US" sz="1600" dirty="0" smtClean="0"/>
                <a:t>≈0.3%</a:t>
              </a:r>
              <a:endParaRPr lang="en-US" sz="1600" dirty="0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 rot="5400000">
              <a:off x="4114838" y="4604667"/>
              <a:ext cx="998950" cy="2671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3348575" y="5288130"/>
              <a:ext cx="2264299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Symbol" charset="2"/>
                  <a:cs typeface="Symbol" charset="2"/>
                </a:rPr>
                <a:t>n</a:t>
              </a:r>
              <a:r>
                <a:rPr lang="en-US" dirty="0" smtClean="0"/>
                <a:t> spectrum per fission</a:t>
              </a: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This work !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rot="5400000" flipH="1" flipV="1">
              <a:off x="3852211" y="3500145"/>
              <a:ext cx="582187" cy="1964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rot="5400000">
              <a:off x="2232649" y="4630126"/>
              <a:ext cx="874645" cy="6137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rot="16200000" flipV="1">
              <a:off x="2023107" y="3344585"/>
              <a:ext cx="498255" cy="1817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530473" y="2562313"/>
              <a:ext cx="1401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Reactor data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19249" y="5035220"/>
              <a:ext cx="1943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Nuclear databases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919624" y="2169183"/>
              <a:ext cx="24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Reactor evolution codes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925092" y="1043057"/>
            <a:ext cx="6868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prediction of reactor </a:t>
            </a:r>
            <a:r>
              <a:rPr lang="en-US" sz="2000" dirty="0" err="1" smtClean="0">
                <a:latin typeface="Symbol" charset="2"/>
                <a:cs typeface="Symbol" charset="2"/>
              </a:rPr>
              <a:t>n</a:t>
            </a:r>
            <a:r>
              <a:rPr lang="en-US" sz="2000" dirty="0" smtClean="0"/>
              <a:t> spectrum is the dominant source of systematic error for single detector experiments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the 3% shift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Image 6" descr="figure8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653805" y="979774"/>
            <a:ext cx="4316014" cy="2961075"/>
          </a:xfrm>
          <a:prstGeom prst="rect">
            <a:avLst/>
          </a:prstGeom>
        </p:spPr>
      </p:pic>
      <p:pic>
        <p:nvPicPr>
          <p:cNvPr id="8" name="Image 7" descr="figure9_V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04939" y="3129902"/>
            <a:ext cx="4448865" cy="304437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70469" y="1534821"/>
            <a:ext cx="3983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E &lt;4 MeV</a:t>
            </a:r>
            <a:r>
              <a:rPr lang="en-US" dirty="0" smtClean="0"/>
              <a:t>:</a:t>
            </a:r>
            <a:r>
              <a:rPr lang="en-US" dirty="0" smtClean="0"/>
              <a:t> deviation from effective </a:t>
            </a:r>
            <a:r>
              <a:rPr lang="en-US" dirty="0" smtClean="0"/>
              <a:t>linear A</a:t>
            </a:r>
            <a:r>
              <a:rPr lang="en-US" baseline="-25000" dirty="0" smtClean="0"/>
              <a:t>C,W</a:t>
            </a:r>
            <a:r>
              <a:rPr lang="en-US" dirty="0" smtClean="0"/>
              <a:t> correction of ILL </a:t>
            </a:r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932082" y="2393950"/>
          <a:ext cx="2965450" cy="257175"/>
        </p:xfrm>
        <a:graphic>
          <a:graphicData uri="http://schemas.openxmlformats.org/presentationml/2006/ole">
            <p:oleObj spid="_x0000_s27650" name="…quation" r:id="rId7" imgW="2349500" imgH="203200" progId="Equation.3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405557" y="5168900"/>
          <a:ext cx="2990850" cy="244475"/>
        </p:xfrm>
        <a:graphic>
          <a:graphicData uri="http://schemas.openxmlformats.org/presentationml/2006/ole">
            <p:oleObj spid="_x0000_s27651" name="…quation" r:id="rId8" imgW="2489200" imgH="203200" progId="Equation.3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986483" y="4035722"/>
            <a:ext cx="3983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E &gt;4 MeV</a:t>
            </a:r>
            <a:r>
              <a:rPr lang="en-US" dirty="0" smtClean="0"/>
              <a:t>: mean fit of Z(E</a:t>
            </a:r>
            <a:r>
              <a:rPr lang="en-US" baseline="-25000" dirty="0" smtClean="0"/>
              <a:t>0</a:t>
            </a:r>
            <a:r>
              <a:rPr lang="en-US" dirty="0" smtClean="0"/>
              <a:t>) doesn’t take into account the very large dispersion of Z around the mean curve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764692" y="2416309"/>
            <a:ext cx="1136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Effective A</a:t>
            </a:r>
            <a:r>
              <a:rPr lang="en-US" sz="1400" baseline="-25000" dirty="0" smtClean="0">
                <a:solidFill>
                  <a:srgbClr val="FF0000"/>
                </a:solidFill>
              </a:rPr>
              <a:t>C,W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764692" y="1380932"/>
            <a:ext cx="15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</a:t>
            </a:r>
            <a:r>
              <a:rPr lang="en-US" sz="1400" baseline="-25000" dirty="0" smtClean="0">
                <a:solidFill>
                  <a:srgbClr val="0000FF"/>
                </a:solidFill>
              </a:rPr>
              <a:t>C,W </a:t>
            </a:r>
            <a:r>
              <a:rPr lang="en-US" sz="1400" dirty="0" smtClean="0">
                <a:solidFill>
                  <a:srgbClr val="0000FF"/>
                </a:solidFill>
              </a:rPr>
              <a:t>at branch level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4" name="Flèche droite à entaille 13"/>
          <p:cNvSpPr/>
          <p:nvPr/>
        </p:nvSpPr>
        <p:spPr>
          <a:xfrm>
            <a:off x="4653804" y="4445368"/>
            <a:ext cx="212150" cy="210949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èche droite à entaille 14"/>
          <p:cNvSpPr/>
          <p:nvPr/>
        </p:nvSpPr>
        <p:spPr>
          <a:xfrm flipH="1">
            <a:off x="4271991" y="1970203"/>
            <a:ext cx="212150" cy="210949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budget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3784556" y="1454028"/>
            <a:ext cx="50980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Normalization error from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data (assumed 100% correlated for the 3 ILL isotopes).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The conversion error comes from an empiric x3 rule observed along all tentative fits. Access to original 50 </a:t>
            </a:r>
            <a:r>
              <a:rPr lang="en-US" dirty="0" err="1" smtClean="0"/>
              <a:t>keV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bins would reduce fit residues and conversion error…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A</a:t>
            </a:r>
            <a:r>
              <a:rPr lang="en-US" baseline="-25000" dirty="0" smtClean="0"/>
              <a:t>CW</a:t>
            </a:r>
            <a:r>
              <a:rPr lang="en-US" dirty="0" smtClean="0"/>
              <a:t> error: envelop of results with 100% uncertainty on this correction.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The anchor point of ILL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data suppresses the sensitivity to perturbations around the physical distributions </a:t>
            </a:r>
            <a:endParaRPr lang="en-US" dirty="0"/>
          </a:p>
        </p:txBody>
      </p:sp>
      <p:pic>
        <p:nvPicPr>
          <p:cNvPr id="9" name="Image 8" descr="figure6_v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00914" y="1574287"/>
            <a:ext cx="2749232" cy="3838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budget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34285" y="1226048"/>
            <a:ext cx="3403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aseline="30000" dirty="0" smtClean="0"/>
              <a:t>235</a:t>
            </a:r>
            <a:r>
              <a:rPr lang="en-US" dirty="0" smtClean="0"/>
              <a:t>U bin-to-bin correlation matrix</a:t>
            </a:r>
          </a:p>
          <a:p>
            <a:pPr algn="ctr"/>
            <a:r>
              <a:rPr lang="en-US" dirty="0" smtClean="0"/>
              <a:t>(25x25 bins, 2-8 MeV) </a:t>
            </a:r>
            <a:endParaRPr lang="en-US" dirty="0"/>
          </a:p>
        </p:txBody>
      </p:sp>
      <p:pic>
        <p:nvPicPr>
          <p:cNvPr id="12" name="Image 11" descr="TotCorrMat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99608" y="2065159"/>
            <a:ext cx="4378148" cy="3521050"/>
          </a:xfrm>
          <a:prstGeom prst="rect">
            <a:avLst/>
          </a:prstGeom>
        </p:spPr>
      </p:pic>
      <p:pic>
        <p:nvPicPr>
          <p:cNvPr id="10" name="Image 9" descr="Stack_ILL_new_nu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2152" y="1940419"/>
            <a:ext cx="4097597" cy="40618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79776" y="1399457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 of quadratic sum of </a:t>
            </a:r>
            <a:r>
              <a:rPr lang="en-US" baseline="30000" dirty="0" smtClean="0"/>
              <a:t>238</a:t>
            </a:r>
            <a:r>
              <a:rPr lang="en-US" dirty="0" smtClean="0"/>
              <a:t>U errors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4859020" y="5725004"/>
            <a:ext cx="3803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(100% bin to bin </a:t>
            </a:r>
            <a:r>
              <a:rPr lang="en-US" sz="1600" dirty="0" err="1" smtClean="0"/>
              <a:t>correl</a:t>
            </a:r>
            <a:r>
              <a:rPr lang="en-US" sz="1600" dirty="0" smtClean="0"/>
              <a:t> from norm and A</a:t>
            </a:r>
            <a:r>
              <a:rPr lang="en-US" sz="1600" baseline="-25000" dirty="0" smtClean="0"/>
              <a:t>CW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Image 6" descr="Capture d’écran 2011-01-28 à 14.06.0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274" y="914036"/>
            <a:ext cx="3040730" cy="290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888702" y="4026040"/>
          <a:ext cx="4936753" cy="2042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126"/>
                <a:gridCol w="2025008"/>
                <a:gridCol w="2196619"/>
              </a:tblGrid>
              <a:tr h="5268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Emitted</a:t>
                      </a:r>
                    </a:p>
                    <a:p>
                      <a:pPr algn="ctr"/>
                      <a:r>
                        <a:rPr lang="en-US" sz="1400" dirty="0" smtClean="0"/>
                        <a:t>&lt;Residue&gt;</a:t>
                      </a:r>
                      <a:r>
                        <a:rPr lang="en-US" sz="1400" baseline="0" dirty="0" smtClean="0"/>
                        <a:t> in [2-8] MeV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Detected</a:t>
                      </a:r>
                    </a:p>
                    <a:p>
                      <a:pPr algn="ctr"/>
                      <a:r>
                        <a:rPr lang="en-US" sz="1400" dirty="0" smtClean="0"/>
                        <a:t>&lt;Flux</a:t>
                      </a:r>
                      <a:r>
                        <a:rPr lang="en-US" sz="1400" baseline="0" dirty="0" smtClean="0"/>
                        <a:t> ratio&gt; in [2-8] MeV</a:t>
                      </a:r>
                      <a:endParaRPr lang="en-US" sz="1400" dirty="0"/>
                    </a:p>
                  </a:txBody>
                  <a:tcPr/>
                </a:tc>
              </a:tr>
              <a:tr h="332768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235</a:t>
                      </a:r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+2.5%</a:t>
                      </a:r>
                      <a:endParaRPr lang="en-US" dirty="0"/>
                    </a:p>
                  </a:txBody>
                  <a:tcPr/>
                </a:tc>
              </a:tr>
              <a:tr h="332768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239</a:t>
                      </a:r>
                      <a:r>
                        <a:rPr lang="en-US" dirty="0" smtClean="0"/>
                        <a:t>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+3.1%</a:t>
                      </a:r>
                    </a:p>
                  </a:txBody>
                  <a:tcPr/>
                </a:tc>
              </a:tr>
              <a:tr h="332768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241</a:t>
                      </a:r>
                      <a:r>
                        <a:rPr lang="en-US" dirty="0" smtClean="0"/>
                        <a:t>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+4.3%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+3.7%</a:t>
                      </a:r>
                    </a:p>
                  </a:txBody>
                  <a:tcPr/>
                </a:tc>
              </a:tr>
              <a:tr h="332768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238</a:t>
                      </a:r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+6.2%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+7.8%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63137" y="1121308"/>
            <a:ext cx="52169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Mixed approach: reference ILL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data described by: </a:t>
            </a:r>
          </a:p>
          <a:p>
            <a:r>
              <a:rPr lang="en-US" dirty="0" smtClean="0"/>
              <a:t>    - As many physical branches (90%)</a:t>
            </a:r>
          </a:p>
          <a:p>
            <a:r>
              <a:rPr lang="en-US" dirty="0" smtClean="0"/>
              <a:t>    - Reduced amount of effective </a:t>
            </a:r>
            <a:r>
              <a:rPr lang="en-US" dirty="0" smtClean="0"/>
              <a:t>branches (10%)</a:t>
            </a:r>
          </a:p>
          <a:p>
            <a:r>
              <a:rPr lang="en-US" dirty="0" smtClean="0"/>
              <a:t>    - Careful implementation of </a:t>
            </a:r>
            <a:r>
              <a:rPr lang="en-US" i="1" dirty="0" smtClean="0"/>
              <a:t>available </a:t>
            </a:r>
            <a:r>
              <a:rPr lang="en-US" dirty="0" smtClean="0"/>
              <a:t>corrections to Fermi theory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    </a:t>
            </a:r>
            <a:r>
              <a:rPr lang="fr-FR" dirty="0" err="1" smtClean="0">
                <a:sym typeface="Wingdings"/>
              </a:rPr>
              <a:t></a:t>
            </a:r>
            <a:r>
              <a:rPr lang="fr-FR" dirty="0" smtClean="0">
                <a:sym typeface="Wingdings"/>
              </a:rPr>
              <a:t> </a:t>
            </a:r>
            <a:r>
              <a:rPr lang="en-US" dirty="0" smtClean="0"/>
              <a:t>A +3% shift of emitted flux </a:t>
            </a:r>
            <a:r>
              <a:rPr lang="en-US" dirty="0" err="1" smtClean="0"/>
              <a:t>w.r.t</a:t>
            </a:r>
            <a:r>
              <a:rPr lang="en-US" dirty="0" smtClean="0"/>
              <a:t>. ILL data.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fr-FR" dirty="0" err="1" smtClean="0">
                <a:sym typeface="Wingdings"/>
              </a:rPr>
              <a:t></a:t>
            </a:r>
            <a:r>
              <a:rPr lang="fr-FR" dirty="0" smtClean="0">
                <a:sym typeface="Wingdings"/>
              </a:rPr>
              <a:t> </a:t>
            </a:r>
            <a:r>
              <a:rPr lang="en-US" dirty="0" smtClean="0"/>
              <a:t>Reanalysis of reactor experiments.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See Max’s talk.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- Discussion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1787" y="1773499"/>
            <a:ext cx="7407322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More refined treatment of normalization error (impact on global fit of reactor experiments).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Exploit ILL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data in 50 </a:t>
            </a:r>
            <a:r>
              <a:rPr lang="en-US" dirty="0" err="1" smtClean="0"/>
              <a:t>keV</a:t>
            </a:r>
            <a:r>
              <a:rPr lang="en-US" dirty="0" smtClean="0"/>
              <a:t> bins (reduce conversion error)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Better estimate of A</a:t>
            </a:r>
            <a:r>
              <a:rPr lang="en-US" baseline="-25000" dirty="0" smtClean="0"/>
              <a:t>C,W</a:t>
            </a:r>
            <a:r>
              <a:rPr lang="en-US" dirty="0" smtClean="0"/>
              <a:t> corrections and associated error?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Details on chronology of ILL measurement for more accurate off-equilibrium effects.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2859613"/>
            <a:ext cx="41806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i="1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Backup Slides</a:t>
            </a:r>
            <a:endParaRPr lang="en-US" sz="4400" b="1" i="1" dirty="0">
              <a:solidFill>
                <a:prstClr val="white">
                  <a:lumMod val="50000"/>
                </a:prst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Pandemonium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1228740" y="4826229"/>
            <a:ext cx="66151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/>
            <a:r>
              <a:rPr lang="en-US" sz="2000" dirty="0" smtClean="0">
                <a:latin typeface="+mj-lt"/>
              </a:rPr>
              <a:t>- </a:t>
            </a:r>
            <a:r>
              <a:rPr lang="en-US" sz="2000" dirty="0">
                <a:latin typeface="+mj-lt"/>
              </a:rPr>
              <a:t>Underestimation of the low E part of the spectrum</a:t>
            </a:r>
          </a:p>
          <a:p>
            <a:pPr lvl="1">
              <a:buFontTx/>
              <a:buChar char="-"/>
            </a:pPr>
            <a:r>
              <a:rPr lang="en-US" sz="2000" dirty="0">
                <a:latin typeface="+mj-lt"/>
              </a:rPr>
              <a:t> Overestimation of the high E part</a:t>
            </a:r>
          </a:p>
          <a:p>
            <a:pPr lvl="1"/>
            <a:r>
              <a:rPr lang="en-US" sz="2000" dirty="0" smtClean="0">
                <a:latin typeface="+mj-lt"/>
              </a:rPr>
              <a:t>- Missed </a:t>
            </a:r>
            <a:r>
              <a:rPr lang="en-US" sz="2000" dirty="0" err="1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>
                <a:latin typeface="+mj-lt"/>
              </a:rPr>
              <a:t> are attributed to GS transition.</a:t>
            </a:r>
            <a:endParaRPr lang="en-US" sz="2000" dirty="0">
              <a:latin typeface="+mj-lt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7072313" y="1524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charset="2"/>
                <a:sym typeface="Symbol" charset="2"/>
              </a:rPr>
              <a:t></a:t>
            </a:r>
            <a:endParaRPr lang="en-US"/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flipV="1">
            <a:off x="6691313" y="16764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6843713" y="1447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charset="2"/>
                <a:sym typeface="Symbol" charset="2"/>
              </a:rPr>
              <a:t></a:t>
            </a:r>
            <a:endParaRPr lang="en-US"/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>
            <a:off x="6615113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859593" y="2330450"/>
            <a:ext cx="16779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latin typeface="Symbol" charset="2"/>
                <a:sym typeface="Symbol" charset="2"/>
              </a:rPr>
              <a:t></a:t>
            </a:r>
            <a:r>
              <a:rPr lang="en-US" baseline="30000" dirty="0" err="1"/>
              <a:t>det</a:t>
            </a:r>
            <a:r>
              <a:rPr lang="en-US" baseline="30000" dirty="0"/>
              <a:t> </a:t>
            </a:r>
            <a:r>
              <a:rPr lang="en-US" sz="1800" dirty="0"/>
              <a:t>drops </a:t>
            </a:r>
          </a:p>
          <a:p>
            <a:pPr algn="ctr"/>
            <a:r>
              <a:rPr lang="en-US" sz="1800" dirty="0"/>
              <a:t>fast with E</a:t>
            </a:r>
            <a:r>
              <a:rPr lang="en-US" sz="1800" baseline="-25000" dirty="0">
                <a:latin typeface="Symbol" charset="2"/>
                <a:sym typeface="Symbol" charset="2"/>
              </a:rPr>
              <a:t></a:t>
            </a:r>
          </a:p>
          <a:p>
            <a:pPr algn="ctr"/>
            <a:r>
              <a:rPr lang="en-US" sz="1800" dirty="0">
                <a:latin typeface="+mj-lt"/>
              </a:rPr>
              <a:t>+</a:t>
            </a:r>
          </a:p>
          <a:p>
            <a:pPr algn="ctr"/>
            <a:r>
              <a:rPr lang="en-US" sz="1800" dirty="0">
                <a:latin typeface="+mj-lt"/>
              </a:rPr>
              <a:t>difficult analysis</a:t>
            </a:r>
          </a:p>
          <a:p>
            <a:pPr algn="ctr"/>
            <a:r>
              <a:rPr lang="en-US" sz="1800" dirty="0">
                <a:latin typeface="+mj-lt"/>
              </a:rPr>
              <a:t>of continuum</a:t>
            </a:r>
            <a:endParaRPr lang="en-US" sz="1800" baseline="-25000" dirty="0">
              <a:latin typeface="+mj-lt"/>
              <a:sym typeface="Symbol" charset="2"/>
            </a:endParaRPr>
          </a:p>
        </p:txBody>
      </p: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533400" y="1752600"/>
            <a:ext cx="5959475" cy="2971800"/>
            <a:chOff x="336" y="1200"/>
            <a:chExt cx="3754" cy="1872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573" y="1352"/>
              <a:ext cx="100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877" y="2696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2877" y="240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2877" y="2264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2877" y="216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2877" y="207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36" y="124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3885" y="258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1581" y="1352"/>
              <a:ext cx="1248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1863" y="1968"/>
              <a:ext cx="2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Symbol" charset="2"/>
                  <a:sym typeface="Symbol" charset="2"/>
                </a:rPr>
                <a:t></a:t>
              </a:r>
              <a:r>
                <a:rPr lang="en-US" sz="2000" baseline="30000">
                  <a:latin typeface="Symbol" charset="2"/>
                  <a:sym typeface="Symbol" charset="2"/>
                </a:rPr>
                <a:t></a:t>
              </a:r>
              <a:endParaRPr lang="en-US" sz="2000">
                <a:latin typeface="Symbol" charset="2"/>
                <a:sym typeface="Symbol" charset="2"/>
              </a:endParaRPr>
            </a:p>
          </p:txBody>
        </p:sp>
        <p:grpSp>
          <p:nvGrpSpPr>
            <p:cNvPr id="24" name="Group 54"/>
            <p:cNvGrpSpPr>
              <a:grpSpLocks/>
            </p:cNvGrpSpPr>
            <p:nvPr/>
          </p:nvGrpSpPr>
          <p:grpSpPr bwMode="auto">
            <a:xfrm>
              <a:off x="864" y="1469"/>
              <a:ext cx="324" cy="259"/>
              <a:chOff x="819" y="1968"/>
              <a:chExt cx="324" cy="259"/>
            </a:xfrm>
          </p:grpSpPr>
          <p:sp>
            <p:nvSpPr>
              <p:cNvPr id="53" name="Text Box 18"/>
              <p:cNvSpPr txBox="1">
                <a:spLocks noChangeArrowheads="1"/>
              </p:cNvSpPr>
              <p:nvPr/>
            </p:nvSpPr>
            <p:spPr bwMode="auto">
              <a:xfrm>
                <a:off x="819" y="1977"/>
                <a:ext cx="32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aseline="-25000"/>
                  <a:t>Z </a:t>
                </a:r>
                <a:r>
                  <a:rPr lang="en-US" sz="2000"/>
                  <a:t>N</a:t>
                </a:r>
              </a:p>
            </p:txBody>
          </p:sp>
          <p:sp>
            <p:nvSpPr>
              <p:cNvPr id="54" name="Rectangle 19"/>
              <p:cNvSpPr>
                <a:spLocks noChangeArrowheads="1"/>
              </p:cNvSpPr>
              <p:nvPr/>
            </p:nvSpPr>
            <p:spPr bwMode="auto">
              <a:xfrm>
                <a:off x="820" y="1968"/>
                <a:ext cx="185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aseline="30000"/>
                  <a:t>A</a:t>
                </a:r>
                <a:endParaRPr lang="en-US" sz="2000" baseline="-25000"/>
              </a:p>
            </p:txBody>
          </p:sp>
        </p:grp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3261" y="2822"/>
              <a:ext cx="4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aseline="-25000"/>
                <a:t>Z-1</a:t>
              </a:r>
              <a:r>
                <a:rPr lang="en-US" sz="2000"/>
                <a:t>N’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3262" y="2813"/>
              <a:ext cx="18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aseline="30000"/>
                <a:t>A</a:t>
              </a:r>
              <a:endParaRPr lang="en-US" sz="2000" baseline="-25000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1581" y="1352"/>
              <a:ext cx="12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1581" y="1352"/>
              <a:ext cx="120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1581" y="1352"/>
              <a:ext cx="1248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3063" y="2160"/>
              <a:ext cx="48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0" y="144"/>
                </a:cxn>
                <a:cxn ang="0">
                  <a:pos x="96" y="240"/>
                </a:cxn>
                <a:cxn ang="0">
                  <a:pos x="0" y="288"/>
                </a:cxn>
                <a:cxn ang="0">
                  <a:pos x="96" y="384"/>
                </a:cxn>
                <a:cxn ang="0">
                  <a:pos x="0" y="432"/>
                </a:cxn>
                <a:cxn ang="0">
                  <a:pos x="96" y="528"/>
                </a:cxn>
                <a:cxn ang="0">
                  <a:pos x="0" y="576"/>
                </a:cxn>
              </a:cxnLst>
              <a:rect l="0" t="0" r="r" b="b"/>
              <a:pathLst>
                <a:path w="96" h="576">
                  <a:moveTo>
                    <a:pt x="0" y="0"/>
                  </a:moveTo>
                  <a:cubicBezTo>
                    <a:pt x="48" y="36"/>
                    <a:pt x="96" y="72"/>
                    <a:pt x="96" y="96"/>
                  </a:cubicBezTo>
                  <a:cubicBezTo>
                    <a:pt x="96" y="120"/>
                    <a:pt x="0" y="120"/>
                    <a:pt x="0" y="144"/>
                  </a:cubicBezTo>
                  <a:cubicBezTo>
                    <a:pt x="0" y="168"/>
                    <a:pt x="96" y="216"/>
                    <a:pt x="96" y="240"/>
                  </a:cubicBezTo>
                  <a:cubicBezTo>
                    <a:pt x="96" y="264"/>
                    <a:pt x="0" y="264"/>
                    <a:pt x="0" y="288"/>
                  </a:cubicBezTo>
                  <a:cubicBezTo>
                    <a:pt x="0" y="312"/>
                    <a:pt x="96" y="360"/>
                    <a:pt x="96" y="384"/>
                  </a:cubicBezTo>
                  <a:cubicBezTo>
                    <a:pt x="96" y="408"/>
                    <a:pt x="0" y="408"/>
                    <a:pt x="0" y="432"/>
                  </a:cubicBezTo>
                  <a:cubicBezTo>
                    <a:pt x="0" y="456"/>
                    <a:pt x="96" y="504"/>
                    <a:pt x="96" y="528"/>
                  </a:cubicBezTo>
                  <a:cubicBezTo>
                    <a:pt x="96" y="552"/>
                    <a:pt x="48" y="564"/>
                    <a:pt x="0" y="57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2"/>
            <p:cNvGrpSpPr>
              <a:grpSpLocks/>
            </p:cNvGrpSpPr>
            <p:nvPr/>
          </p:nvGrpSpPr>
          <p:grpSpPr bwMode="auto">
            <a:xfrm>
              <a:off x="1575" y="1200"/>
              <a:ext cx="2310" cy="1488"/>
              <a:chOff x="2016" y="1248"/>
              <a:chExt cx="2310" cy="1488"/>
            </a:xfrm>
          </p:grpSpPr>
          <p:sp>
            <p:nvSpPr>
              <p:cNvPr id="32" name="Line 33"/>
              <p:cNvSpPr>
                <a:spLocks noChangeShapeType="1"/>
              </p:cNvSpPr>
              <p:nvPr/>
            </p:nvSpPr>
            <p:spPr bwMode="auto">
              <a:xfrm>
                <a:off x="3318" y="1784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34"/>
              <p:cNvSpPr>
                <a:spLocks noChangeShapeType="1"/>
              </p:cNvSpPr>
              <p:nvPr/>
            </p:nvSpPr>
            <p:spPr bwMode="auto">
              <a:xfrm>
                <a:off x="3318" y="1736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35"/>
              <p:cNvSpPr>
                <a:spLocks noChangeShapeType="1"/>
              </p:cNvSpPr>
              <p:nvPr/>
            </p:nvSpPr>
            <p:spPr bwMode="auto">
              <a:xfrm>
                <a:off x="3318" y="1832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36"/>
              <p:cNvSpPr>
                <a:spLocks noChangeShapeType="1"/>
              </p:cNvSpPr>
              <p:nvPr/>
            </p:nvSpPr>
            <p:spPr bwMode="auto">
              <a:xfrm>
                <a:off x="3318" y="1928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37"/>
              <p:cNvSpPr>
                <a:spLocks noChangeShapeType="1"/>
              </p:cNvSpPr>
              <p:nvPr/>
            </p:nvSpPr>
            <p:spPr bwMode="auto">
              <a:xfrm>
                <a:off x="3318" y="164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38"/>
              <p:cNvSpPr>
                <a:spLocks noChangeShapeType="1"/>
              </p:cNvSpPr>
              <p:nvPr/>
            </p:nvSpPr>
            <p:spPr bwMode="auto">
              <a:xfrm>
                <a:off x="3318" y="1592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39"/>
              <p:cNvSpPr>
                <a:spLocks noChangeShapeType="1"/>
              </p:cNvSpPr>
              <p:nvPr/>
            </p:nvSpPr>
            <p:spPr bwMode="auto">
              <a:xfrm>
                <a:off x="3318" y="1688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40"/>
              <p:cNvSpPr>
                <a:spLocks noChangeShapeType="1"/>
              </p:cNvSpPr>
              <p:nvPr/>
            </p:nvSpPr>
            <p:spPr bwMode="auto">
              <a:xfrm>
                <a:off x="3318" y="1496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41"/>
              <p:cNvSpPr>
                <a:spLocks noChangeShapeType="1"/>
              </p:cNvSpPr>
              <p:nvPr/>
            </p:nvSpPr>
            <p:spPr bwMode="auto">
              <a:xfrm>
                <a:off x="3318" y="1448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42"/>
              <p:cNvSpPr>
                <a:spLocks noChangeShapeType="1"/>
              </p:cNvSpPr>
              <p:nvPr/>
            </p:nvSpPr>
            <p:spPr bwMode="auto">
              <a:xfrm>
                <a:off x="3318" y="1544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43"/>
              <p:cNvSpPr>
                <a:spLocks noChangeShapeType="1"/>
              </p:cNvSpPr>
              <p:nvPr/>
            </p:nvSpPr>
            <p:spPr bwMode="auto">
              <a:xfrm>
                <a:off x="2064" y="1392"/>
                <a:ext cx="1200" cy="4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"/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44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1248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"/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5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1248" cy="2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"/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46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1248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"/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7"/>
              <p:cNvSpPr>
                <a:spLocks/>
              </p:cNvSpPr>
              <p:nvPr/>
            </p:nvSpPr>
            <p:spPr bwMode="auto">
              <a:xfrm>
                <a:off x="3696" y="1776"/>
                <a:ext cx="96" cy="9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96"/>
                  </a:cxn>
                  <a:cxn ang="0">
                    <a:pos x="0" y="144"/>
                  </a:cxn>
                  <a:cxn ang="0">
                    <a:pos x="96" y="240"/>
                  </a:cxn>
                  <a:cxn ang="0">
                    <a:pos x="0" y="288"/>
                  </a:cxn>
                  <a:cxn ang="0">
                    <a:pos x="96" y="384"/>
                  </a:cxn>
                  <a:cxn ang="0">
                    <a:pos x="0" y="432"/>
                  </a:cxn>
                  <a:cxn ang="0">
                    <a:pos x="96" y="528"/>
                  </a:cxn>
                  <a:cxn ang="0">
                    <a:pos x="0" y="576"/>
                  </a:cxn>
                </a:cxnLst>
                <a:rect l="0" t="0" r="r" b="b"/>
                <a:pathLst>
                  <a:path w="96" h="576">
                    <a:moveTo>
                      <a:pt x="0" y="0"/>
                    </a:moveTo>
                    <a:cubicBezTo>
                      <a:pt x="48" y="36"/>
                      <a:pt x="96" y="72"/>
                      <a:pt x="96" y="96"/>
                    </a:cubicBezTo>
                    <a:cubicBezTo>
                      <a:pt x="96" y="120"/>
                      <a:pt x="0" y="120"/>
                      <a:pt x="0" y="144"/>
                    </a:cubicBezTo>
                    <a:cubicBezTo>
                      <a:pt x="0" y="168"/>
                      <a:pt x="96" y="216"/>
                      <a:pt x="96" y="240"/>
                    </a:cubicBezTo>
                    <a:cubicBezTo>
                      <a:pt x="96" y="264"/>
                      <a:pt x="0" y="264"/>
                      <a:pt x="0" y="288"/>
                    </a:cubicBezTo>
                    <a:cubicBezTo>
                      <a:pt x="0" y="312"/>
                      <a:pt x="96" y="360"/>
                      <a:pt x="96" y="384"/>
                    </a:cubicBezTo>
                    <a:cubicBezTo>
                      <a:pt x="96" y="408"/>
                      <a:pt x="0" y="408"/>
                      <a:pt x="0" y="432"/>
                    </a:cubicBezTo>
                    <a:cubicBezTo>
                      <a:pt x="0" y="456"/>
                      <a:pt x="96" y="504"/>
                      <a:pt x="96" y="528"/>
                    </a:cubicBezTo>
                    <a:cubicBezTo>
                      <a:pt x="96" y="552"/>
                      <a:pt x="48" y="564"/>
                      <a:pt x="0" y="576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48"/>
              <p:cNvSpPr>
                <a:spLocks noChangeShapeType="1"/>
              </p:cNvSpPr>
              <p:nvPr/>
            </p:nvSpPr>
            <p:spPr bwMode="auto">
              <a:xfrm>
                <a:off x="3312" y="1392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49"/>
              <p:cNvSpPr>
                <a:spLocks noChangeShapeType="1"/>
              </p:cNvSpPr>
              <p:nvPr/>
            </p:nvSpPr>
            <p:spPr bwMode="auto">
              <a:xfrm>
                <a:off x="3312" y="1296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50"/>
              <p:cNvSpPr>
                <a:spLocks noChangeShapeType="1"/>
              </p:cNvSpPr>
              <p:nvPr/>
            </p:nvSpPr>
            <p:spPr bwMode="auto">
              <a:xfrm>
                <a:off x="3312" y="1248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51"/>
              <p:cNvSpPr>
                <a:spLocks noChangeShapeType="1"/>
              </p:cNvSpPr>
              <p:nvPr/>
            </p:nvSpPr>
            <p:spPr bwMode="auto">
              <a:xfrm>
                <a:off x="3312" y="1344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52"/>
              <p:cNvSpPr>
                <a:spLocks/>
              </p:cNvSpPr>
              <p:nvPr/>
            </p:nvSpPr>
            <p:spPr bwMode="auto">
              <a:xfrm>
                <a:off x="4080" y="2112"/>
                <a:ext cx="48" cy="6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96"/>
                  </a:cxn>
                  <a:cxn ang="0">
                    <a:pos x="0" y="144"/>
                  </a:cxn>
                  <a:cxn ang="0">
                    <a:pos x="96" y="240"/>
                  </a:cxn>
                  <a:cxn ang="0">
                    <a:pos x="0" y="288"/>
                  </a:cxn>
                  <a:cxn ang="0">
                    <a:pos x="96" y="384"/>
                  </a:cxn>
                  <a:cxn ang="0">
                    <a:pos x="0" y="432"/>
                  </a:cxn>
                  <a:cxn ang="0">
                    <a:pos x="96" y="528"/>
                  </a:cxn>
                  <a:cxn ang="0">
                    <a:pos x="0" y="576"/>
                  </a:cxn>
                </a:cxnLst>
                <a:rect l="0" t="0" r="r" b="b"/>
                <a:pathLst>
                  <a:path w="96" h="576">
                    <a:moveTo>
                      <a:pt x="0" y="0"/>
                    </a:moveTo>
                    <a:cubicBezTo>
                      <a:pt x="48" y="36"/>
                      <a:pt x="96" y="72"/>
                      <a:pt x="96" y="96"/>
                    </a:cubicBezTo>
                    <a:cubicBezTo>
                      <a:pt x="96" y="120"/>
                      <a:pt x="0" y="120"/>
                      <a:pt x="0" y="144"/>
                    </a:cubicBezTo>
                    <a:cubicBezTo>
                      <a:pt x="0" y="168"/>
                      <a:pt x="96" y="216"/>
                      <a:pt x="96" y="240"/>
                    </a:cubicBezTo>
                    <a:cubicBezTo>
                      <a:pt x="96" y="264"/>
                      <a:pt x="0" y="264"/>
                      <a:pt x="0" y="288"/>
                    </a:cubicBezTo>
                    <a:cubicBezTo>
                      <a:pt x="0" y="312"/>
                      <a:pt x="96" y="360"/>
                      <a:pt x="96" y="384"/>
                    </a:cubicBezTo>
                    <a:cubicBezTo>
                      <a:pt x="96" y="408"/>
                      <a:pt x="0" y="408"/>
                      <a:pt x="0" y="432"/>
                    </a:cubicBezTo>
                    <a:cubicBezTo>
                      <a:pt x="0" y="456"/>
                      <a:pt x="96" y="504"/>
                      <a:pt x="96" y="528"/>
                    </a:cubicBezTo>
                    <a:cubicBezTo>
                      <a:pt x="96" y="552"/>
                      <a:pt x="48" y="564"/>
                      <a:pt x="0" y="57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53"/>
              <p:cNvSpPr>
                <a:spLocks/>
              </p:cNvSpPr>
              <p:nvPr/>
            </p:nvSpPr>
            <p:spPr bwMode="auto">
              <a:xfrm>
                <a:off x="3984" y="1584"/>
                <a:ext cx="48" cy="5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96"/>
                  </a:cxn>
                  <a:cxn ang="0">
                    <a:pos x="0" y="144"/>
                  </a:cxn>
                  <a:cxn ang="0">
                    <a:pos x="96" y="240"/>
                  </a:cxn>
                  <a:cxn ang="0">
                    <a:pos x="0" y="288"/>
                  </a:cxn>
                  <a:cxn ang="0">
                    <a:pos x="96" y="384"/>
                  </a:cxn>
                  <a:cxn ang="0">
                    <a:pos x="0" y="432"/>
                  </a:cxn>
                  <a:cxn ang="0">
                    <a:pos x="96" y="528"/>
                  </a:cxn>
                  <a:cxn ang="0">
                    <a:pos x="0" y="576"/>
                  </a:cxn>
                </a:cxnLst>
                <a:rect l="0" t="0" r="r" b="b"/>
                <a:pathLst>
                  <a:path w="96" h="576">
                    <a:moveTo>
                      <a:pt x="0" y="0"/>
                    </a:moveTo>
                    <a:cubicBezTo>
                      <a:pt x="48" y="36"/>
                      <a:pt x="96" y="72"/>
                      <a:pt x="96" y="96"/>
                    </a:cubicBezTo>
                    <a:cubicBezTo>
                      <a:pt x="96" y="120"/>
                      <a:pt x="0" y="120"/>
                      <a:pt x="0" y="144"/>
                    </a:cubicBezTo>
                    <a:cubicBezTo>
                      <a:pt x="0" y="168"/>
                      <a:pt x="96" y="216"/>
                      <a:pt x="96" y="240"/>
                    </a:cubicBezTo>
                    <a:cubicBezTo>
                      <a:pt x="96" y="264"/>
                      <a:pt x="0" y="264"/>
                      <a:pt x="0" y="288"/>
                    </a:cubicBezTo>
                    <a:cubicBezTo>
                      <a:pt x="0" y="312"/>
                      <a:pt x="96" y="360"/>
                      <a:pt x="96" y="384"/>
                    </a:cubicBezTo>
                    <a:cubicBezTo>
                      <a:pt x="96" y="408"/>
                      <a:pt x="0" y="408"/>
                      <a:pt x="0" y="432"/>
                    </a:cubicBezTo>
                    <a:cubicBezTo>
                      <a:pt x="0" y="456"/>
                      <a:pt x="96" y="504"/>
                      <a:pt x="96" y="528"/>
                    </a:cubicBezTo>
                    <a:cubicBezTo>
                      <a:pt x="96" y="552"/>
                      <a:pt x="48" y="564"/>
                      <a:pt x="0" y="576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5" name="ZoneTexte 54"/>
          <p:cNvSpPr txBox="1"/>
          <p:nvPr/>
        </p:nvSpPr>
        <p:spPr>
          <a:xfrm>
            <a:off x="1112620" y="900773"/>
            <a:ext cx="6067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Bias of </a:t>
            </a:r>
            <a:r>
              <a:rPr lang="en-US" sz="2000" dirty="0" err="1" smtClean="0">
                <a:latin typeface="Symbol" charset="2"/>
                <a:cs typeface="Symbol" charset="2"/>
              </a:rPr>
              <a:t>b</a:t>
            </a:r>
            <a:r>
              <a:rPr lang="en-US" sz="2000" dirty="0" smtClean="0"/>
              <a:t>-decay scheme deduced from (</a:t>
            </a:r>
            <a:r>
              <a:rPr lang="en-US" sz="2000" dirty="0" err="1" smtClean="0"/>
              <a:t>e</a:t>
            </a:r>
            <a:r>
              <a:rPr lang="en-US" sz="2000" baseline="30000" dirty="0" err="1" smtClean="0"/>
              <a:t>-</a:t>
            </a:r>
            <a:r>
              <a:rPr lang="en-US" sz="2000" dirty="0" err="1" smtClean="0"/>
              <a:t>,</a:t>
            </a:r>
            <a:r>
              <a:rPr lang="en-US" sz="2000" dirty="0" err="1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/>
              <a:t>) coincidence:</a:t>
            </a:r>
            <a:endParaRPr lang="en-US" sz="2000" dirty="0"/>
          </a:p>
        </p:txBody>
      </p:sp>
      <p:sp>
        <p:nvSpPr>
          <p:cNvPr id="56" name="Rectangle 55"/>
          <p:cNvSpPr/>
          <p:nvPr/>
        </p:nvSpPr>
        <p:spPr>
          <a:xfrm>
            <a:off x="191633" y="5841892"/>
            <a:ext cx="87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smtClean="0">
                <a:solidFill>
                  <a:srgbClr val="FF8000"/>
                </a:solidFill>
              </a:rPr>
              <a:t>Solution is Total Absorption Gamma Spectrometers (detect total E of </a:t>
            </a:r>
            <a:r>
              <a:rPr lang="en-US" sz="2000" b="1" dirty="0" err="1" smtClean="0">
                <a:solidFill>
                  <a:srgbClr val="FF8000"/>
                </a:solidFill>
                <a:latin typeface="Symbol" charset="2"/>
                <a:cs typeface="Symbol" charset="2"/>
              </a:rPr>
              <a:t>g</a:t>
            </a:r>
            <a:r>
              <a:rPr lang="en-US" sz="2000" b="1" dirty="0" smtClean="0">
                <a:solidFill>
                  <a:srgbClr val="FF8000"/>
                </a:solidFill>
              </a:rPr>
              <a:t> chain)</a:t>
            </a:r>
            <a:endParaRPr lang="en-US" sz="2000" b="1" dirty="0">
              <a:solidFill>
                <a:srgbClr val="FF8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C,W</a:t>
            </a:r>
            <a:endParaRPr lang="en-US" baseline="-25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69" y="1659080"/>
            <a:ext cx="7086600" cy="889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943" y="2850880"/>
            <a:ext cx="2120900" cy="9144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116535" y="4336487"/>
            <a:ext cx="51219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Assume 100% error on final correction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Error taken as the envelop of converted spectra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Numerical studies show 100% bin to bin correlation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 versus End-point energy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Image 6" descr="ZvsE0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05434" y="1226424"/>
            <a:ext cx="7243470" cy="490563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budget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50" y="1342952"/>
            <a:ext cx="3235827" cy="485716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58967" y="945024"/>
            <a:ext cx="56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235</a:t>
            </a:r>
            <a:r>
              <a:rPr lang="en-US" dirty="0" smtClean="0"/>
              <a:t>U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289" y="1343191"/>
            <a:ext cx="2961861" cy="485692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099717" y="973859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239</a:t>
            </a:r>
            <a:r>
              <a:rPr lang="en-US" dirty="0" smtClean="0"/>
              <a:t>Pu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7354587" y="973859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241</a:t>
            </a:r>
            <a:r>
              <a:rPr lang="en-US" dirty="0" smtClean="0"/>
              <a:t>Pu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3365535" y="2698638"/>
            <a:ext cx="22046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Theory</a:t>
            </a:r>
            <a:endParaRPr lang="en-US" sz="4400" b="1" i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Image 6" descr="All_Resid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21364" y="1162147"/>
            <a:ext cx="7200901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2620" y="162258"/>
            <a:ext cx="8031380" cy="545737"/>
          </a:xfrm>
        </p:spPr>
        <p:txBody>
          <a:bodyPr/>
          <a:lstStyle/>
          <a:p>
            <a:r>
              <a:rPr lang="en-US" dirty="0" smtClean="0"/>
              <a:t>The guts of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k</a:t>
            </a:r>
            <a:r>
              <a:rPr lang="en-US" i="1" dirty="0" err="1" smtClean="0"/>
              <a:t>(E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Image 11" descr="eqAntiNuSpectrum_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537" y="1162921"/>
            <a:ext cx="3796461" cy="8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2" descr="eqAntiNuSpectrum_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1944" y="2512657"/>
            <a:ext cx="5334000" cy="81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3" descr="eqAntiNuSpectrum_3"/>
          <p:cNvPicPr>
            <a:picLocks noChangeAspect="1"/>
          </p:cNvPicPr>
          <p:nvPr/>
        </p:nvPicPr>
        <p:blipFill>
          <a:blip r:embed="rId4"/>
          <a:srcRect l="26654"/>
          <a:stretch>
            <a:fillRect/>
          </a:stretch>
        </p:blipFill>
        <p:spPr bwMode="auto">
          <a:xfrm>
            <a:off x="3179222" y="3861287"/>
            <a:ext cx="4435453" cy="157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14" descr="eqAntiNuSpectrum_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3240" y="5727746"/>
            <a:ext cx="6430281" cy="31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682724" y="1211051"/>
            <a:ext cx="2133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50585F"/>
                </a:solidFill>
              </a:rPr>
              <a:t>Sum of all fission products’ activities</a:t>
            </a:r>
          </a:p>
          <a:p>
            <a:pPr algn="ctr"/>
            <a:endParaRPr lang="en-US" sz="1400" dirty="0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722127" y="2566278"/>
            <a:ext cx="230029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50585F"/>
                </a:solidFill>
              </a:rPr>
              <a:t>Sum of all </a:t>
            </a:r>
            <a:r>
              <a:rPr lang="en-US" dirty="0" err="1" smtClean="0">
                <a:solidFill>
                  <a:srgbClr val="50585F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50585F"/>
                </a:solidFill>
              </a:rPr>
              <a:t>-branch of each fission product</a:t>
            </a:r>
          </a:p>
          <a:p>
            <a:pPr algn="ctr"/>
            <a:endParaRPr lang="en-US" sz="1400" dirty="0"/>
          </a:p>
        </p:txBody>
      </p:sp>
      <p:cxnSp>
        <p:nvCxnSpPr>
          <p:cNvPr id="15" name="Connecteur droit 14"/>
          <p:cNvCxnSpPr/>
          <p:nvPr/>
        </p:nvCxnSpPr>
        <p:spPr>
          <a:xfrm rot="10800000" flipV="1">
            <a:off x="5236076" y="1794192"/>
            <a:ext cx="2247574" cy="7184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16200000" flipH="1">
            <a:off x="7982512" y="1809348"/>
            <a:ext cx="856780" cy="826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10800000" flipV="1">
            <a:off x="3744413" y="3142823"/>
            <a:ext cx="2615453" cy="718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788209" y="3142825"/>
            <a:ext cx="695441" cy="5967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04573" y="3950101"/>
            <a:ext cx="1278151" cy="64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50585F"/>
                </a:solidFill>
              </a:rPr>
              <a:t>Theory of </a:t>
            </a:r>
            <a:r>
              <a:rPr lang="en-US" dirty="0" err="1" smtClean="0">
                <a:solidFill>
                  <a:srgbClr val="50585F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50585F"/>
                </a:solidFill>
              </a:rPr>
              <a:t>-decay</a:t>
            </a:r>
            <a:endParaRPr lang="en-US" sz="1400" dirty="0"/>
          </a:p>
        </p:txBody>
      </p:sp>
      <p:pic>
        <p:nvPicPr>
          <p:cNvPr id="29" name="Image 13" descr="eqAntiNuSpectrum_3"/>
          <p:cNvPicPr>
            <a:picLocks noChangeAspect="1"/>
          </p:cNvPicPr>
          <p:nvPr/>
        </p:nvPicPr>
        <p:blipFill>
          <a:blip r:embed="rId4"/>
          <a:srcRect r="86292"/>
          <a:stretch>
            <a:fillRect/>
          </a:stretch>
        </p:blipFill>
        <p:spPr bwMode="auto">
          <a:xfrm>
            <a:off x="2573776" y="3881449"/>
            <a:ext cx="828988" cy="157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Connecteur droit 31"/>
          <p:cNvCxnSpPr/>
          <p:nvPr/>
        </p:nvCxnSpPr>
        <p:spPr>
          <a:xfrm rot="10800000" flipV="1">
            <a:off x="1055429" y="1932507"/>
            <a:ext cx="1596719" cy="5801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16200000" flipH="1">
            <a:off x="2425624" y="2222581"/>
            <a:ext cx="58015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5400000">
            <a:off x="1399284" y="3511523"/>
            <a:ext cx="722022" cy="1551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10800000" flipV="1">
            <a:off x="556485" y="3228085"/>
            <a:ext cx="1071847" cy="7220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590800" y="2698638"/>
            <a:ext cx="4180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Available Data</a:t>
            </a:r>
            <a:endParaRPr lang="en-US" sz="4400" b="1" i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2620" y="162258"/>
            <a:ext cx="7827284" cy="545737"/>
          </a:xfrm>
        </p:spPr>
        <p:txBody>
          <a:bodyPr/>
          <a:lstStyle/>
          <a:p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spectrum     </a:t>
            </a:r>
            <a:r>
              <a:rPr lang="fr-FR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spectrum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Image 34"/>
          <p:cNvPicPr>
            <a:picLocks noChangeAspect="1"/>
          </p:cNvPicPr>
          <p:nvPr/>
        </p:nvPicPr>
        <p:blipFill>
          <a:blip r:embed="rId2"/>
          <a:srcRect l="58691" t="15051" r="7437" b="47719"/>
          <a:stretch>
            <a:fillRect/>
          </a:stretch>
        </p:blipFill>
        <p:spPr bwMode="auto">
          <a:xfrm>
            <a:off x="258452" y="2345938"/>
            <a:ext cx="35020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36"/>
          <p:cNvPicPr>
            <a:picLocks noChangeAspect="1"/>
          </p:cNvPicPr>
          <p:nvPr/>
        </p:nvPicPr>
        <p:blipFill>
          <a:blip r:embed="rId3"/>
          <a:srcRect l="6769" t="55740" r="54678" b="9474"/>
          <a:stretch>
            <a:fillRect/>
          </a:stretch>
        </p:blipFill>
        <p:spPr bwMode="auto">
          <a:xfrm>
            <a:off x="3940814" y="2261597"/>
            <a:ext cx="4710832" cy="311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uble flèche horizontale 8"/>
          <p:cNvSpPr/>
          <p:nvPr/>
        </p:nvSpPr>
        <p:spPr>
          <a:xfrm>
            <a:off x="3557819" y="453587"/>
            <a:ext cx="382995" cy="90718"/>
          </a:xfrm>
          <a:prstGeom prst="leftRightArrow">
            <a:avLst/>
          </a:prstGeom>
          <a:solidFill>
            <a:srgbClr val="6174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237573" y="1889725"/>
            <a:ext cx="1545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b</a:t>
            </a:r>
            <a:r>
              <a:rPr lang="en-US" b="1" dirty="0" smtClean="0">
                <a:solidFill>
                  <a:srgbClr val="008000"/>
                </a:solidFill>
              </a:rPr>
              <a:t>-branch level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09567" y="1858245"/>
            <a:ext cx="21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cs typeface="Symbol" charset="2"/>
              </a:rPr>
              <a:t>Fission product</a:t>
            </a:r>
            <a:r>
              <a:rPr lang="en-US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level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3970" y="5500007"/>
            <a:ext cx="8575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Lot of relevant quantities</a:t>
            </a:r>
            <a:r>
              <a:rPr lang="en-US" dirty="0" smtClean="0"/>
              <a:t>: Z, A, End-points, </a:t>
            </a:r>
            <a:r>
              <a:rPr lang="en-US" dirty="0" err="1" smtClean="0"/>
              <a:t>J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, nuclear matrix elements, branching ratios, fission yields, life time… </a:t>
            </a:r>
            <a:r>
              <a:rPr lang="en-US" b="1" dirty="0" smtClean="0"/>
              <a:t>but scarce data as E</a:t>
            </a:r>
            <a:r>
              <a:rPr lang="en-US" b="1" baseline="-25000" dirty="0" smtClean="0">
                <a:latin typeface="Symbol" charset="2"/>
                <a:cs typeface="Symbol" charset="2"/>
              </a:rPr>
              <a:t>0</a:t>
            </a:r>
            <a:r>
              <a:rPr lang="en-US" b="1" dirty="0" smtClean="0"/>
              <a:t> increases </a:t>
            </a:r>
            <a:r>
              <a:rPr lang="fr-FR" dirty="0" err="1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b="1" dirty="0" smtClean="0"/>
              <a:t>integral electron spectra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454691" y="976964"/>
            <a:ext cx="828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Exact conversion requires complete knowledge from fission yield down to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-transition between parent ground (or isomeric)-state and daughter states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approaches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1430063" y="2067313"/>
            <a:ext cx="2133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50585F"/>
                </a:solidFill>
              </a:rPr>
              <a:t>Sum of all fission products’ activities</a:t>
            </a:r>
          </a:p>
          <a:p>
            <a:pPr algn="ctr"/>
            <a:endParaRPr lang="en-US" sz="1400" dirty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469466" y="3767567"/>
            <a:ext cx="230029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50585F"/>
                </a:solidFill>
              </a:rPr>
              <a:t>Sum of all </a:t>
            </a:r>
            <a:r>
              <a:rPr lang="en-US" dirty="0" err="1" smtClean="0">
                <a:solidFill>
                  <a:srgbClr val="50585F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50585F"/>
                </a:solidFill>
              </a:rPr>
              <a:t>-branch of each fission product</a:t>
            </a:r>
          </a:p>
          <a:p>
            <a:pPr algn="ctr"/>
            <a:endParaRPr lang="en-US" sz="1400" dirty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1912" y="5151390"/>
            <a:ext cx="1278151" cy="64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50585F"/>
                </a:solidFill>
              </a:rPr>
              <a:t>Theory of </a:t>
            </a:r>
            <a:r>
              <a:rPr lang="en-US" dirty="0" err="1" smtClean="0">
                <a:solidFill>
                  <a:srgbClr val="50585F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50585F"/>
                </a:solidFill>
              </a:rPr>
              <a:t>-decay</a:t>
            </a:r>
            <a:endParaRPr lang="en-US" sz="1400" dirty="0"/>
          </a:p>
        </p:txBody>
      </p:sp>
      <p:cxnSp>
        <p:nvCxnSpPr>
          <p:cNvPr id="10" name="Connecteur droit 9"/>
          <p:cNvCxnSpPr/>
          <p:nvPr/>
        </p:nvCxnSpPr>
        <p:spPr>
          <a:xfrm rot="10800000" flipV="1">
            <a:off x="650858" y="2710316"/>
            <a:ext cx="1424297" cy="10572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1903415" y="3080180"/>
            <a:ext cx="1057251" cy="317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146623" y="4712812"/>
            <a:ext cx="722022" cy="1551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10800000" flipV="1">
            <a:off x="303824" y="4429374"/>
            <a:ext cx="1071847" cy="7220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 flipH="1" flipV="1">
            <a:off x="5767247" y="4881894"/>
            <a:ext cx="2101737" cy="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638158" y="2927265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Fission Yields (JEFF, ENDF, JENDL)</a:t>
            </a:r>
          </a:p>
          <a:p>
            <a:pPr>
              <a:buFont typeface="Arial"/>
              <a:buChar char="•"/>
            </a:pPr>
            <a:r>
              <a:rPr lang="en-US" dirty="0" smtClean="0"/>
              <a:t> Life time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273280" y="4732432"/>
            <a:ext cx="45448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Complete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-decays schemes (ENSDF)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-strength (Greenwood et al.)</a:t>
            </a:r>
          </a:p>
          <a:p>
            <a:pPr>
              <a:buFont typeface="Arial"/>
              <a:buChar char="•"/>
            </a:pPr>
            <a:r>
              <a:rPr lang="en-US" dirty="0" smtClean="0"/>
              <a:t> Total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spectrum per nucleus (</a:t>
            </a:r>
            <a:r>
              <a:rPr lang="en-US" dirty="0" err="1" smtClean="0"/>
              <a:t>Rudstam</a:t>
            </a:r>
            <a:r>
              <a:rPr lang="en-US" dirty="0" smtClean="0"/>
              <a:t> et al.)</a:t>
            </a:r>
          </a:p>
          <a:p>
            <a:pPr>
              <a:buFont typeface="Arial"/>
              <a:buChar char="•"/>
            </a:pPr>
            <a:r>
              <a:rPr lang="en-US" dirty="0" smtClean="0"/>
              <a:t> Masses (</a:t>
            </a:r>
            <a:r>
              <a:rPr lang="en-US" dirty="0" err="1" smtClean="0"/>
              <a:t>Q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) </a:t>
            </a:r>
          </a:p>
          <a:p>
            <a:pPr>
              <a:buFont typeface="Arial"/>
              <a:buChar char="•"/>
            </a:pPr>
            <a:r>
              <a:rPr lang="en-US" dirty="0" smtClean="0"/>
              <a:t> Nuclear models …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204289" y="3831025"/>
            <a:ext cx="2497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Build total spectrum from sum of </a:t>
            </a:r>
            <a:r>
              <a:rPr lang="en-US" dirty="0" err="1" smtClean="0">
                <a:solidFill>
                  <a:srgbClr val="FF6600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FF6600"/>
                </a:solidFill>
              </a:rPr>
              <a:t>-branches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65828" y="2340982"/>
            <a:ext cx="156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fission rates (</a:t>
            </a:r>
            <a:r>
              <a:rPr lang="en-US" dirty="0" err="1" smtClean="0">
                <a:solidFill>
                  <a:srgbClr val="008000"/>
                </a:solidFill>
              </a:rPr>
              <a:t>t</a:t>
            </a:r>
            <a:r>
              <a:rPr lang="en-US" dirty="0" smtClean="0">
                <a:solidFill>
                  <a:srgbClr val="008000"/>
                </a:solidFill>
              </a:rPr>
              <a:t>)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58928" y="2340982"/>
            <a:ext cx="2783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fission product inventory (</a:t>
            </a:r>
            <a:r>
              <a:rPr lang="en-US" dirty="0" err="1" smtClean="0">
                <a:solidFill>
                  <a:srgbClr val="FF6600"/>
                </a:solidFill>
              </a:rPr>
              <a:t>t</a:t>
            </a:r>
            <a:r>
              <a:rPr lang="en-US" dirty="0" smtClean="0">
                <a:solidFill>
                  <a:srgbClr val="FF6600"/>
                </a:solidFill>
              </a:rPr>
              <a:t>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901453" y="3831025"/>
            <a:ext cx="215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Reference spectrum per isotope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459780" y="1350730"/>
            <a:ext cx="133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Ab initio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745980" y="1143983"/>
            <a:ext cx="2242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</a:rPr>
              <a:t>Integral measurements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365828" y="473243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ILL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 point of ILL electron data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0E7C-EB18-A54B-BD80-F49F43A302B8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4998772" y="1200868"/>
            <a:ext cx="3734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Total electron spectra from the </a:t>
            </a:r>
            <a:r>
              <a:rPr lang="en-US" sz="1600" dirty="0" err="1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/>
              <a:t>-decays of </a:t>
            </a:r>
            <a:r>
              <a:rPr lang="en-US" sz="1600" baseline="30000" dirty="0" smtClean="0"/>
              <a:t>235</a:t>
            </a:r>
            <a:r>
              <a:rPr lang="en-US" sz="1600" dirty="0" smtClean="0"/>
              <a:t>U, </a:t>
            </a:r>
            <a:r>
              <a:rPr lang="en-US" sz="1600" baseline="30000" dirty="0" smtClean="0"/>
              <a:t>239</a:t>
            </a:r>
            <a:r>
              <a:rPr lang="en-US" sz="1600" dirty="0" smtClean="0"/>
              <a:t>Pu and </a:t>
            </a:r>
            <a:r>
              <a:rPr lang="en-US" sz="1600" baseline="30000" dirty="0" smtClean="0"/>
              <a:t>241</a:t>
            </a:r>
            <a:r>
              <a:rPr lang="en-US" sz="1600" dirty="0" smtClean="0"/>
              <a:t>Pu fission products.</a:t>
            </a:r>
            <a:endParaRPr lang="en-US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92228" y="5095293"/>
            <a:ext cx="391499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Unique reference to be met by any other measurement or calculation</a:t>
            </a:r>
            <a:endParaRPr lang="en-US" sz="20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77446" y="1966434"/>
            <a:ext cx="411332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High resolution </a:t>
            </a:r>
            <a:r>
              <a:rPr lang="en-US" dirty="0" err="1" smtClean="0"/>
              <a:t>magn</a:t>
            </a:r>
            <a:r>
              <a:rPr lang="en-US" dirty="0" smtClean="0"/>
              <a:t>. spectrometer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Intense and pure thermal neutron spectrum from the core.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Extensive use of reference internal conversion electron lines</a:t>
            </a:r>
          </a:p>
          <a:p>
            <a:pPr lvl="1"/>
            <a:r>
              <a:rPr lang="fr-FR" dirty="0" err="1" smtClean="0">
                <a:sym typeface="Wingdings"/>
              </a:rPr>
              <a:t></a:t>
            </a:r>
            <a:r>
              <a:rPr lang="fr-FR" dirty="0" smtClean="0">
                <a:sym typeface="Wingdings"/>
              </a:rPr>
              <a:t> </a:t>
            </a:r>
            <a:r>
              <a:rPr lang="en-US" dirty="0" smtClean="0"/>
              <a:t>Normalization</a:t>
            </a:r>
          </a:p>
          <a:p>
            <a:pPr lvl="1"/>
            <a:r>
              <a:rPr lang="fr-FR" dirty="0" err="1" smtClean="0">
                <a:sym typeface="Wingdings"/>
              </a:rPr>
              <a:t></a:t>
            </a:r>
            <a:r>
              <a:rPr lang="en-US" dirty="0" smtClean="0">
                <a:cs typeface="Symbol" charset="2"/>
              </a:rPr>
              <a:t> Shape via 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det</a:t>
            </a:r>
            <a:r>
              <a:rPr lang="en-US" dirty="0" err="1" smtClean="0"/>
              <a:t>(E</a:t>
            </a:r>
            <a:r>
              <a:rPr lang="en-US" dirty="0" smtClean="0"/>
              <a:t>)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18" name="Image 17" descr="ILLelectron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37912" y="1758130"/>
            <a:ext cx="4761835" cy="418235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07030" y="1330056"/>
            <a:ext cx="4548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Accurate measurements @ ILL in the 80’s: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of ILL electron data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D343-6AAE-0F4D-9EDC-1FA8652C4F3F}" type="datetime1">
              <a:rPr lang="fr-FR" smtClean="0"/>
              <a:pPr/>
              <a:t>8/02/11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David Lhuillier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024-2F50-8840-87FB-7D6C41A02F2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Image 10" descr="Stack_ILL_e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3249" r="535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rcRect l="3249" r="5354"/>
              <a:stretch>
                <a:fillRect/>
              </a:stretch>
            </p:blipFill>
          </mc:Fallback>
        </mc:AlternateContent>
        <p:spPr>
          <a:xfrm>
            <a:off x="3797201" y="1373028"/>
            <a:ext cx="5332100" cy="230477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958570" y="1023032"/>
            <a:ext cx="360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 of quadratic sum of </a:t>
            </a:r>
            <a:r>
              <a:rPr lang="en-US" baseline="30000" dirty="0" smtClean="0"/>
              <a:t>235</a:t>
            </a:r>
            <a:r>
              <a:rPr lang="en-US" dirty="0" smtClean="0"/>
              <a:t>U errors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137840" y="1373028"/>
            <a:ext cx="398082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Dominant source of error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Treatment of correlations is non trivial due to the use of independent reactions to cover the energy range</a:t>
            </a:r>
          </a:p>
          <a:p>
            <a:r>
              <a:rPr lang="en-US" dirty="0" smtClean="0"/>
              <a:t>  - Bin to bin </a:t>
            </a:r>
            <a:r>
              <a:rPr lang="en-US" dirty="0" err="1" smtClean="0"/>
              <a:t>correl</a:t>
            </a:r>
            <a:r>
              <a:rPr lang="en-US" dirty="0" smtClean="0"/>
              <a:t> for a given isotope?</a:t>
            </a:r>
          </a:p>
          <a:p>
            <a:r>
              <a:rPr lang="en-US" dirty="0" smtClean="0"/>
              <a:t>  - Isotope to isotope </a:t>
            </a:r>
            <a:r>
              <a:rPr lang="en-US" dirty="0" err="1" smtClean="0"/>
              <a:t>correl</a:t>
            </a:r>
            <a:r>
              <a:rPr lang="en-US" dirty="0" smtClean="0"/>
              <a:t>?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Taken as 100% </a:t>
            </a:r>
            <a:r>
              <a:rPr lang="en-US" dirty="0" err="1" smtClean="0"/>
              <a:t>correl</a:t>
            </a:r>
            <a:r>
              <a:rPr lang="en-US" dirty="0" smtClean="0"/>
              <a:t> for now in both cases.</a:t>
            </a:r>
          </a:p>
        </p:txBody>
      </p:sp>
      <p:grpSp>
        <p:nvGrpSpPr>
          <p:cNvPr id="31" name="Grouper 30"/>
          <p:cNvGrpSpPr/>
          <p:nvPr/>
        </p:nvGrpSpPr>
        <p:grpSpPr>
          <a:xfrm>
            <a:off x="1910544" y="3915349"/>
            <a:ext cx="5448300" cy="2222681"/>
            <a:chOff x="839112" y="3833282"/>
            <a:chExt cx="5448300" cy="2222681"/>
          </a:xfrm>
        </p:grpSpPr>
        <p:grpSp>
          <p:nvGrpSpPr>
            <p:cNvPr id="10" name="Grouper 9"/>
            <p:cNvGrpSpPr/>
            <p:nvPr/>
          </p:nvGrpSpPr>
          <p:grpSpPr>
            <a:xfrm>
              <a:off x="839112" y="3833282"/>
              <a:ext cx="5448300" cy="1831316"/>
              <a:chOff x="1847850" y="2616200"/>
              <a:chExt cx="5448300" cy="1831316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7850" y="2616200"/>
                <a:ext cx="5448300" cy="1625600"/>
              </a:xfrm>
              <a:prstGeom prst="rect">
                <a:avLst/>
              </a:prstGeom>
            </p:spPr>
          </p:pic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1902" y="4218916"/>
                <a:ext cx="4686300" cy="228600"/>
              </a:xfrm>
              <a:prstGeom prst="rect">
                <a:avLst/>
              </a:prstGeom>
            </p:spPr>
          </p:pic>
        </p:grpSp>
        <p:sp>
          <p:nvSpPr>
            <p:cNvPr id="15" name="ZoneTexte 14"/>
            <p:cNvSpPr txBox="1"/>
            <p:nvPr/>
          </p:nvSpPr>
          <p:spPr>
            <a:xfrm>
              <a:off x="4358909" y="5686631"/>
              <a:ext cx="1614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>
                  <a:solidFill>
                    <a:srgbClr val="FF0000"/>
                  </a:solidFill>
                </a:rPr>
                <a:t>207</a:t>
              </a:r>
              <a:r>
                <a:rPr lang="en-US" dirty="0" smtClean="0">
                  <a:solidFill>
                    <a:srgbClr val="FF0000"/>
                  </a:solidFill>
                </a:rPr>
                <a:t>Pb(n,e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-</a:t>
              </a:r>
              <a:r>
                <a:rPr lang="en-US" dirty="0" smtClean="0">
                  <a:solidFill>
                    <a:srgbClr val="FF0000"/>
                  </a:solidFill>
                </a:rPr>
                <a:t>)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208</a:t>
              </a:r>
              <a:r>
                <a:rPr lang="en-US" dirty="0" smtClean="0">
                  <a:solidFill>
                    <a:srgbClr val="FF0000"/>
                  </a:solidFill>
                </a:rPr>
                <a:t>Pb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Triangle isocèle 17"/>
            <p:cNvSpPr/>
            <p:nvPr/>
          </p:nvSpPr>
          <p:spPr>
            <a:xfrm flipH="1">
              <a:off x="5457226" y="4649025"/>
              <a:ext cx="68579" cy="91438"/>
            </a:xfrm>
            <a:prstGeom prst="triangl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iangle isocèle 18"/>
            <p:cNvSpPr/>
            <p:nvPr/>
          </p:nvSpPr>
          <p:spPr>
            <a:xfrm flipH="1">
              <a:off x="4844227" y="4660418"/>
              <a:ext cx="68579" cy="91438"/>
            </a:xfrm>
            <a:prstGeom prst="triangl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iangle isocèle 19"/>
            <p:cNvSpPr/>
            <p:nvPr/>
          </p:nvSpPr>
          <p:spPr>
            <a:xfrm flipH="1">
              <a:off x="4798530" y="4428071"/>
              <a:ext cx="68579" cy="91438"/>
            </a:xfrm>
            <a:prstGeom prst="triangl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isocèle 20"/>
            <p:cNvSpPr/>
            <p:nvPr/>
          </p:nvSpPr>
          <p:spPr>
            <a:xfrm flipH="1">
              <a:off x="3855524" y="4428071"/>
              <a:ext cx="68579" cy="91438"/>
            </a:xfrm>
            <a:prstGeom prst="triangl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isocèle 21"/>
            <p:cNvSpPr/>
            <p:nvPr/>
          </p:nvSpPr>
          <p:spPr>
            <a:xfrm flipH="1">
              <a:off x="2173738" y="5000216"/>
              <a:ext cx="68579" cy="91438"/>
            </a:xfrm>
            <a:prstGeom prst="triangl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isocèle 22"/>
            <p:cNvSpPr/>
            <p:nvPr/>
          </p:nvSpPr>
          <p:spPr>
            <a:xfrm flipH="1">
              <a:off x="1658861" y="4774740"/>
              <a:ext cx="68579" cy="91438"/>
            </a:xfrm>
            <a:prstGeom prst="triangl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isocèle 23"/>
            <p:cNvSpPr/>
            <p:nvPr/>
          </p:nvSpPr>
          <p:spPr>
            <a:xfrm flipH="1">
              <a:off x="1556004" y="5011658"/>
              <a:ext cx="68579" cy="91438"/>
            </a:xfrm>
            <a:prstGeom prst="triangl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iangle isocèle 24"/>
            <p:cNvSpPr/>
            <p:nvPr/>
          </p:nvSpPr>
          <p:spPr>
            <a:xfrm flipH="1">
              <a:off x="1693184" y="5034493"/>
              <a:ext cx="68579" cy="91438"/>
            </a:xfrm>
            <a:prstGeom prst="triangl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lipse 26"/>
            <p:cNvSpPr>
              <a:spLocks noChangeAspect="1"/>
            </p:cNvSpPr>
            <p:nvPr/>
          </p:nvSpPr>
          <p:spPr>
            <a:xfrm flipV="1">
              <a:off x="4661305" y="4450930"/>
              <a:ext cx="68579" cy="685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riangle isocèle 27"/>
            <p:cNvSpPr/>
            <p:nvPr/>
          </p:nvSpPr>
          <p:spPr>
            <a:xfrm flipH="1">
              <a:off x="1636046" y="5000265"/>
              <a:ext cx="68579" cy="91438"/>
            </a:xfrm>
            <a:prstGeom prst="triangl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>
            <a:xfrm flipV="1">
              <a:off x="1636004" y="5057308"/>
              <a:ext cx="68579" cy="685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30640" y="5664598"/>
              <a:ext cx="15617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solidFill>
                    <a:srgbClr val="FF0000"/>
                  </a:solidFill>
                </a:rPr>
                <a:t>116</a:t>
              </a:r>
              <a:r>
                <a:rPr lang="en-US" dirty="0" smtClean="0">
                  <a:solidFill>
                    <a:srgbClr val="FF0000"/>
                  </a:solidFill>
                </a:rPr>
                <a:t>Sn(</a:t>
              </a:r>
              <a:r>
                <a:rPr lang="en-US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g</a:t>
              </a:r>
              <a:r>
                <a:rPr lang="en-US" dirty="0" smtClean="0">
                  <a:solidFill>
                    <a:srgbClr val="FF0000"/>
                  </a:solidFill>
                </a:rPr>
                <a:t>,e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-</a:t>
              </a:r>
              <a:r>
                <a:rPr lang="en-US" dirty="0" smtClean="0">
                  <a:solidFill>
                    <a:srgbClr val="FF0000"/>
                  </a:solidFill>
                </a:rPr>
                <a:t>)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116</a:t>
              </a:r>
              <a:r>
                <a:rPr lang="en-US" dirty="0" smtClean="0">
                  <a:solidFill>
                    <a:srgbClr val="FF0000"/>
                  </a:solidFill>
                </a:rPr>
                <a:t>Sn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744406" y="5666192"/>
              <a:ext cx="1555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>
                  <a:solidFill>
                    <a:srgbClr val="0000FF"/>
                  </a:solidFill>
                </a:rPr>
                <a:t>113</a:t>
              </a:r>
              <a:r>
                <a:rPr lang="en-US" dirty="0" smtClean="0">
                  <a:solidFill>
                    <a:srgbClr val="0000FF"/>
                  </a:solidFill>
                </a:rPr>
                <a:t>Cd(n,</a:t>
              </a:r>
              <a:r>
                <a:rPr lang="en-US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g</a:t>
              </a:r>
              <a:r>
                <a:rPr lang="en-US" dirty="0" smtClean="0">
                  <a:solidFill>
                    <a:srgbClr val="0000FF"/>
                  </a:solidFill>
                </a:rPr>
                <a:t>)</a:t>
              </a:r>
              <a:r>
                <a:rPr lang="en-US" baseline="30000" dirty="0" smtClean="0">
                  <a:solidFill>
                    <a:srgbClr val="0000FF"/>
                  </a:solidFill>
                </a:rPr>
                <a:t>114</a:t>
              </a:r>
              <a:r>
                <a:rPr lang="en-US" dirty="0" smtClean="0">
                  <a:solidFill>
                    <a:srgbClr val="0000FF"/>
                  </a:solidFill>
                </a:rPr>
                <a:t>Cd 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4200</TotalTime>
  <Words>1736</Words>
  <Application>Microsoft Macintosh PowerPoint</Application>
  <PresentationFormat>Présentation à l'écran (4:3)</PresentationFormat>
  <Paragraphs>316</Paragraphs>
  <Slides>30</Slides>
  <Notes>0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3" baseType="lpstr">
      <vt:lpstr>Thème Office</vt:lpstr>
      <vt:lpstr>…quation</vt:lpstr>
      <vt:lpstr>Microsoft Equation</vt:lpstr>
      <vt:lpstr>New Reactor Antineutrino Spectra</vt:lpstr>
      <vt:lpstr>n spectrum emitted by a reactor </vt:lpstr>
      <vt:lpstr>Diapositive 3</vt:lpstr>
      <vt:lpstr>The guts of Sk(E)</vt:lpstr>
      <vt:lpstr>Diapositive 5</vt:lpstr>
      <vt:lpstr>e- spectrum     n spectrum</vt:lpstr>
      <vt:lpstr>Complementary approaches</vt:lpstr>
      <vt:lpstr>Anchor point of ILL electron data</vt:lpstr>
      <vt:lpstr>Normalization of ILL electron data</vt:lpstr>
      <vt:lpstr>ILL data: conversion to n spectra</vt:lpstr>
      <vt:lpstr>Diapositive 11</vt:lpstr>
      <vt:lpstr>Ab initio approach… do we have the guts?</vt:lpstr>
      <vt:lpstr>Ab initio approach… do we have the guts?</vt:lpstr>
      <vt:lpstr>238U spectrum</vt:lpstr>
      <vt:lpstr>238U spectrum</vt:lpstr>
      <vt:lpstr>Diapositive 16</vt:lpstr>
      <vt:lpstr>Mixed approach</vt:lpstr>
      <vt:lpstr>Deviation from ILL converted spectrum</vt:lpstr>
      <vt:lpstr>Cross-checks</vt:lpstr>
      <vt:lpstr>Origin of the 3% shift</vt:lpstr>
      <vt:lpstr>Error budget</vt:lpstr>
      <vt:lpstr>Error budget</vt:lpstr>
      <vt:lpstr>Summary</vt:lpstr>
      <vt:lpstr>Outlook - Discussion</vt:lpstr>
      <vt:lpstr>Diapositive 25</vt:lpstr>
      <vt:lpstr>Pandemonium</vt:lpstr>
      <vt:lpstr>AC,W</vt:lpstr>
      <vt:lpstr>Z versus End-point energy</vt:lpstr>
      <vt:lpstr>Error budget</vt:lpstr>
      <vt:lpstr>Diapositive 30</vt:lpstr>
    </vt:vector>
  </TitlesOfParts>
  <Company>CEA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Reactor Antineutrino Spectra</dc:title>
  <dc:creator>david lhuillier</dc:creator>
  <cp:lastModifiedBy>david lhuillier</cp:lastModifiedBy>
  <cp:revision>22</cp:revision>
  <cp:lastPrinted>2011-02-08T07:48:24Z</cp:lastPrinted>
  <dcterms:created xsi:type="dcterms:W3CDTF">2011-02-08T06:32:04Z</dcterms:created>
  <dcterms:modified xsi:type="dcterms:W3CDTF">2011-02-08T07:59:59Z</dcterms:modified>
</cp:coreProperties>
</file>