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7" r:id="rId2"/>
    <p:sldId id="300" r:id="rId3"/>
    <p:sldId id="287" r:id="rId4"/>
    <p:sldId id="282" r:id="rId5"/>
    <p:sldId id="293" r:id="rId6"/>
    <p:sldId id="294" r:id="rId7"/>
    <p:sldId id="292" r:id="rId8"/>
    <p:sldId id="291" r:id="rId9"/>
    <p:sldId id="298" r:id="rId10"/>
    <p:sldId id="295" r:id="rId11"/>
    <p:sldId id="296" r:id="rId12"/>
    <p:sldId id="318" r:id="rId13"/>
    <p:sldId id="288" r:id="rId14"/>
    <p:sldId id="290" r:id="rId15"/>
    <p:sldId id="304" r:id="rId16"/>
    <p:sldId id="305" r:id="rId17"/>
    <p:sldId id="307" r:id="rId18"/>
    <p:sldId id="309" r:id="rId19"/>
    <p:sldId id="310" r:id="rId20"/>
    <p:sldId id="316" r:id="rId21"/>
    <p:sldId id="321" r:id="rId22"/>
    <p:sldId id="320" r:id="rId23"/>
    <p:sldId id="322" r:id="rId24"/>
    <p:sldId id="283" r:id="rId25"/>
    <p:sldId id="323" r:id="rId26"/>
    <p:sldId id="324" r:id="rId27"/>
    <p:sldId id="311" r:id="rId28"/>
    <p:sldId id="312" r:id="rId29"/>
    <p:sldId id="313" r:id="rId30"/>
    <p:sldId id="306" r:id="rId31"/>
    <p:sldId id="308" r:id="rId32"/>
    <p:sldId id="317" r:id="rId33"/>
    <p:sldId id="314" r:id="rId34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FF19F3"/>
    <a:srgbClr val="2D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0191" autoAdjust="0"/>
    <p:restoredTop sz="94660"/>
  </p:normalViewPr>
  <p:slideViewPr>
    <p:cSldViewPr snapToObjects="1">
      <p:cViewPr varScale="1">
        <p:scale>
          <a:sx n="92" d="100"/>
          <a:sy n="92" d="100"/>
        </p:scale>
        <p:origin x="-62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3E80C-C6A9-2147-9019-E9E7BBE7F2A0}" type="datetimeFigureOut">
              <a:rPr lang="de-DE"/>
              <a:pPr/>
              <a:t>19.02.2010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07E513-0228-DC43-9963-34344917176C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C11A6-B368-3A44-A07D-1ADF41EE142E}" type="datetimeFigureOut">
              <a:rPr lang="de-DE"/>
              <a:pPr/>
              <a:t>19.02.2010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F911A-6433-F04C-89C2-BA2786F2514D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B9592-99BE-6E42-915D-A1E8F5E12936}" type="slidenum">
              <a:rPr lang="de-DE"/>
              <a:pPr/>
              <a:t>1</a:t>
            </a:fld>
            <a:endParaRPr lang="de-DE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3B9592-99BE-6E42-915D-A1E8F5E12936}" type="slidenum">
              <a:rPr lang="de-DE"/>
              <a:pPr/>
              <a:t>2</a:t>
            </a:fld>
            <a:endParaRPr lang="de-DE"/>
          </a:p>
        </p:txBody>
      </p:sp>
      <p:sp>
        <p:nvSpPr>
          <p:cNvPr id="593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de-DE"/>
              <a:t>500 pe is 1 MeV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F911A-6433-F04C-89C2-BA2786F2514D}" type="slidenum">
              <a:rPr lang="de-DE"/>
              <a:pPr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1AFA54-6D66-7E41-9B4C-CB22F24D23A3}" type="slidenum">
              <a:rPr lang="de-DE"/>
              <a:pPr/>
              <a:t>20</a:t>
            </a:fld>
            <a:endParaRPr lang="de-DE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01.07.2009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01.07.2009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29E8D-F656-0A46-93DC-EC3FBD140100}" type="slidenum">
              <a:rPr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2152651"/>
          </a:xfrm>
        </p:spPr>
        <p:txBody>
          <a:bodyPr>
            <a:normAutofit/>
          </a:bodyPr>
          <a:lstStyle/>
          <a:p>
            <a:r>
              <a:rPr lang="de-DE" sz="52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Physics Potential of</a:t>
            </a:r>
            <a:br>
              <a:rPr lang="de-DE" sz="52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52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LENA Detector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352800"/>
            <a:ext cx="6400800" cy="26670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de-DE" sz="24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Epiphany Conference</a:t>
            </a:r>
          </a:p>
          <a:p>
            <a:pPr>
              <a:spcBef>
                <a:spcPts val="0"/>
              </a:spcBef>
            </a:pPr>
            <a:r>
              <a:rPr lang="de-DE" sz="24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Cracow</a:t>
            </a:r>
          </a:p>
          <a:p>
            <a:pPr>
              <a:spcBef>
                <a:spcPts val="0"/>
              </a:spcBef>
            </a:pPr>
            <a:r>
              <a:rPr lang="de-DE" sz="24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January 8, 2010</a:t>
            </a:r>
          </a:p>
          <a:p>
            <a:pPr>
              <a:spcBef>
                <a:spcPts val="0"/>
              </a:spcBef>
            </a:pPr>
            <a:endParaRPr lang="de-DE" sz="2400" b="1">
              <a:solidFill>
                <a:srgbClr val="FFFFFF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Bef>
                <a:spcPts val="0"/>
              </a:spcBef>
            </a:pPr>
            <a:r>
              <a:rPr lang="de-DE" sz="24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Michael Wurm</a:t>
            </a:r>
            <a:br>
              <a:rPr lang="de-DE" sz="24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Technische Universität München</a:t>
            </a:r>
          </a:p>
        </p:txBody>
      </p:sp>
      <p:pic>
        <p:nvPicPr>
          <p:cNvPr id="4" name="Bild 3" descr="TUM_Logo_transparen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7997" y="6172200"/>
            <a:ext cx="1226003" cy="6580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Geoneutrinos</a:t>
            </a:r>
          </a:p>
        </p:txBody>
      </p:sp>
      <p:pic>
        <p:nvPicPr>
          <p:cNvPr id="12" name="Picture 3" descr="geoneutrino flux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3886200"/>
            <a:ext cx="4399220" cy="2819400"/>
          </a:xfrm>
          <a:noFill/>
          <a:ln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5" descr="U-Th-K-Spectra"/>
          <p:cNvPicPr>
            <a:picLocks noChangeAspect="1" noChangeArrowheads="1"/>
          </p:cNvPicPr>
          <p:nvPr/>
        </p:nvPicPr>
        <p:blipFill>
          <a:blip r:embed="rId3"/>
          <a:srcRect t="7036"/>
          <a:stretch>
            <a:fillRect/>
          </a:stretch>
        </p:blipFill>
        <p:spPr bwMode="auto">
          <a:xfrm>
            <a:off x="152400" y="990600"/>
            <a:ext cx="4399220" cy="2817953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4876800" y="981701"/>
            <a:ext cx="4167187" cy="564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 b="1">
                <a:latin typeface="+mj-lt"/>
              </a:rPr>
              <a:t>IBD threshold of 1.8 MeV</a:t>
            </a:r>
            <a:br>
              <a:rPr lang="de-DE" sz="2200" b="1">
                <a:latin typeface="+mj-lt"/>
              </a:rPr>
            </a:br>
            <a:r>
              <a:rPr lang="de-DE" sz="2200">
                <a:latin typeface="Symbol" charset="2"/>
                <a:cs typeface="Symbol" charset="2"/>
              </a:rPr>
              <a:t>n</a:t>
            </a:r>
            <a:r>
              <a:rPr lang="de-DE" sz="2200" baseline="-25000">
                <a:latin typeface="+mj-lt"/>
              </a:rPr>
              <a:t>e</a:t>
            </a:r>
            <a:r>
              <a:rPr lang="de-DE" sz="2200">
                <a:latin typeface="+mj-lt"/>
              </a:rPr>
              <a:t> by U/Th decay chains</a:t>
            </a:r>
            <a:r>
              <a:rPr lang="de-DE" sz="2200" b="1">
                <a:latin typeface="+mj-lt"/>
              </a:rPr>
              <a:t/>
            </a:r>
            <a:br>
              <a:rPr lang="de-DE" sz="2200" b="1">
                <a:latin typeface="+mj-lt"/>
              </a:rPr>
            </a:br>
            <a:r>
              <a:rPr lang="de-DE" sz="2200" b="1">
                <a:latin typeface="+mj-lt"/>
              </a:rPr>
              <a:t/>
            </a:r>
            <a:br>
              <a:rPr lang="de-DE" sz="2200" b="1">
                <a:latin typeface="+mj-lt"/>
              </a:rPr>
            </a:br>
            <a:r>
              <a:rPr lang="de-DE" sz="2200" b="1">
                <a:latin typeface="+mj-lt"/>
              </a:rPr>
              <a:t>At Pyhäsalmi</a:t>
            </a:r>
            <a:r>
              <a:rPr lang="de-DE" sz="2200">
                <a:latin typeface="+mj-lt"/>
              </a:rPr>
              <a:t/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expected rate	2x10</a:t>
            </a:r>
            <a:r>
              <a:rPr lang="de-DE" sz="2200" baseline="30000">
                <a:latin typeface="+mj-lt"/>
              </a:rPr>
              <a:t>3</a:t>
            </a:r>
            <a:r>
              <a:rPr lang="de-DE" sz="2200">
                <a:latin typeface="+mj-lt"/>
              </a:rPr>
              <a:t>  / 50 kta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reactor-</a:t>
            </a:r>
            <a:r>
              <a:rPr lang="de-DE" sz="2200">
                <a:latin typeface="Symbol" charset="2"/>
                <a:cs typeface="Symbol" charset="2"/>
              </a:rPr>
              <a:t>n</a:t>
            </a:r>
            <a:r>
              <a:rPr lang="de-DE" sz="2200">
                <a:latin typeface="+mj-lt"/>
              </a:rPr>
              <a:t> bg	</a:t>
            </a:r>
            <a:r>
              <a:rPr lang="de-DE" sz="2200"/>
              <a:t>700</a:t>
            </a:r>
            <a:endParaRPr lang="de-DE" sz="220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de-DE" sz="2200" b="1">
                <a:latin typeface="+mj-lt"/>
              </a:rPr>
              <a:t/>
            </a:r>
            <a:br>
              <a:rPr lang="de-DE" sz="2200" b="1">
                <a:latin typeface="+mj-lt"/>
              </a:rPr>
            </a:br>
            <a:r>
              <a:rPr lang="de-DE" sz="2200" b="1">
                <a:latin typeface="+mj-lt"/>
              </a:rPr>
              <a:t>Scientific Gain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determine Urey-ratio (U/Th)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measure contribution of U/Th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decays to Earth‘s total heat flow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with several detectors at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different sites: disentangle 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oceanic/continental crust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hypothetical georeactor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876800" y="1123890"/>
            <a:ext cx="357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latin typeface="+mj-lt"/>
              </a:rPr>
              <a:t>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reactorma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990600"/>
            <a:ext cx="6699985" cy="548705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Influence of Detector Location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10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919185" y="6108325"/>
            <a:ext cx="80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/>
              <a:t>K. Loo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de-DE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Potential at Higher Energies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419600" y="3124200"/>
            <a:ext cx="4724400" cy="230832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b="1">
                <a:solidFill>
                  <a:srgbClr val="FFFFFF"/>
                </a:solidFill>
              </a:rPr>
              <a:t>Detector Properties 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depends on tracking and particle</a:t>
            </a:r>
            <a:b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identification capabilities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all particles are visible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some experience from cosmic</a:t>
            </a:r>
            <a:b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muons in Borexino/KamLAND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4800" y="1143000"/>
            <a:ext cx="5334000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>
                <a:solidFill>
                  <a:schemeClr val="bg1"/>
                </a:solidFill>
              </a:rPr>
              <a:t>Physics Objectives</a:t>
            </a:r>
          </a:p>
          <a:p>
            <a:pPr>
              <a:buFont typeface="Wingdings" charset="2"/>
              <a:buChar char="§"/>
            </a:pPr>
            <a:r>
              <a:rPr lang="de-DE" sz="22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Proton decay</a:t>
            </a:r>
          </a:p>
          <a:p>
            <a:pPr>
              <a:buFont typeface="Wingdings" charset="2"/>
              <a:buChar char="§"/>
            </a:pP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Long-baseline neutrino beams</a:t>
            </a:r>
          </a:p>
          <a:p>
            <a:pPr>
              <a:buFont typeface="Wingdings" charset="2"/>
              <a:buChar char="§"/>
            </a:pP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Atmospheric neutrinos</a:t>
            </a:r>
            <a:endParaRPr lang="de-DE" sz="2200" b="1" baseline="300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de-DE" sz="2100" baseline="3000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11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Proton Decay into K</a:t>
            </a:r>
            <a:r>
              <a:rPr lang="de-DE" b="1" baseline="30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+</a:t>
            </a: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n</a:t>
            </a:r>
          </a:p>
        </p:txBody>
      </p:sp>
      <p:pic>
        <p:nvPicPr>
          <p:cNvPr id="10" name="Picture 10" descr="pd_kaon_after_18n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920531"/>
            <a:ext cx="4160183" cy="2813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013565" y="819090"/>
            <a:ext cx="3016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Arial Narrow" charset="0"/>
              </a:rPr>
              <a:t>_</a:t>
            </a:r>
          </a:p>
        </p:txBody>
      </p:sp>
      <p:pic>
        <p:nvPicPr>
          <p:cNvPr id="13" name="Bild 12" descr="Bil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8" y="3877365"/>
            <a:ext cx="4166350" cy="267583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44196" y="-304800"/>
            <a:ext cx="4186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4000">
                <a:latin typeface="Arial Narrow" charset="0"/>
              </a:rPr>
              <a:t>_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876800" y="998577"/>
            <a:ext cx="4167187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Signature</a:t>
            </a:r>
            <a:r>
              <a:rPr lang="de-DE" sz="2000" b="1">
                <a:latin typeface="Arial Narrow" charset="0"/>
              </a:rPr>
              <a:t>	</a:t>
            </a:r>
            <a:r>
              <a:rPr lang="de-DE" sz="2000"/>
              <a:t>p → K</a:t>
            </a:r>
            <a:r>
              <a:rPr lang="de-DE" sz="2000" baseline="30000"/>
              <a:t>+ </a:t>
            </a:r>
            <a:r>
              <a:rPr lang="de-DE" sz="2000">
                <a:latin typeface="Symbol" charset="2"/>
              </a:rPr>
              <a:t>n</a:t>
            </a:r>
            <a:r>
              <a:rPr lang="de-DE" sz="2000"/>
              <a:t/>
            </a:r>
            <a:br>
              <a:rPr lang="de-DE" sz="2000"/>
            </a:br>
            <a:r>
              <a:rPr lang="de-DE" sz="2000">
                <a:latin typeface="Arial Narrow" charset="0"/>
              </a:rPr>
              <a:t>          		</a:t>
            </a:r>
            <a:r>
              <a:rPr lang="de-DE" sz="2000">
                <a:latin typeface="Arial Narrow" charset="0"/>
                <a:sym typeface="Wingdings 3" charset="2"/>
              </a:rPr>
              <a:t> </a:t>
            </a:r>
            <a:r>
              <a:rPr lang="de-DE" sz="2000">
                <a:latin typeface="Symbol" charset="2"/>
                <a:sym typeface="Wingdings 3" charset="2"/>
              </a:rPr>
              <a:t>m</a:t>
            </a:r>
            <a:r>
              <a:rPr lang="de-DE" sz="2000" baseline="30000">
                <a:latin typeface="Symbol" charset="2"/>
                <a:sym typeface="Wingdings 3" charset="2"/>
              </a:rPr>
              <a:t>+</a:t>
            </a:r>
            <a:r>
              <a:rPr lang="de-DE" sz="2000">
                <a:latin typeface="Symbol" charset="2"/>
                <a:sym typeface="Wingdings 3" charset="2"/>
              </a:rPr>
              <a:t>n</a:t>
            </a:r>
            <a:r>
              <a:rPr lang="de-DE" sz="2000" baseline="-25000">
                <a:latin typeface="Symbol" charset="2"/>
                <a:sym typeface="Wingdings 3" charset="2"/>
              </a:rPr>
              <a:t>m</a:t>
            </a:r>
            <a:r>
              <a:rPr lang="de-DE" sz="2000">
                <a:latin typeface="Arial Narrow" charset="0"/>
                <a:sym typeface="Wingdings 3" charset="2"/>
              </a:rPr>
              <a:t> / </a:t>
            </a:r>
            <a:r>
              <a:rPr lang="de-DE" sz="2000">
                <a:latin typeface="Symbol" charset="2"/>
                <a:sym typeface="Wingdings 3" charset="2"/>
              </a:rPr>
              <a:t>p</a:t>
            </a:r>
            <a:r>
              <a:rPr lang="de-DE" sz="2000" baseline="30000">
                <a:latin typeface="Symbol" charset="2"/>
                <a:sym typeface="Wingdings 3" charset="2"/>
              </a:rPr>
              <a:t>0</a:t>
            </a:r>
            <a:r>
              <a:rPr lang="de-DE" sz="2000">
                <a:latin typeface="Symbol" charset="2"/>
                <a:sym typeface="Wingdings 3" charset="2"/>
              </a:rPr>
              <a:t>p</a:t>
            </a:r>
            <a:r>
              <a:rPr lang="de-DE" sz="2000" baseline="30000">
                <a:latin typeface="Symbol" charset="2"/>
                <a:sym typeface="Wingdings 3" charset="2"/>
              </a:rPr>
              <a:t>+</a:t>
            </a:r>
            <a:endParaRPr lang="de-DE" sz="2000" b="1">
              <a:latin typeface="Arial Narrow" charset="0"/>
              <a:sym typeface="Wingdings 3" charset="2"/>
            </a:endParaRPr>
          </a:p>
          <a:p>
            <a:pPr>
              <a:spcBef>
                <a:spcPct val="50000"/>
              </a:spcBef>
            </a:pPr>
            <a:r>
              <a:rPr lang="de-DE" sz="2000">
                <a:latin typeface="+mj-lt"/>
                <a:sym typeface="Wingdings 3" charset="2"/>
              </a:rPr>
              <a:t>coincidence:	</a:t>
            </a:r>
            <a:r>
              <a:rPr lang="de-DE" sz="2000">
                <a:latin typeface="Symbol" charset="2"/>
                <a:cs typeface="Symbol" charset="2"/>
                <a:sym typeface="Wingdings 3" charset="2"/>
              </a:rPr>
              <a:t>t</a:t>
            </a:r>
            <a:r>
              <a:rPr lang="de-DE" sz="2000" baseline="-25000">
                <a:latin typeface="+mj-lt"/>
                <a:sym typeface="Wingdings 3" charset="2"/>
              </a:rPr>
              <a:t>K</a:t>
            </a:r>
            <a:r>
              <a:rPr lang="de-DE" sz="2000">
                <a:latin typeface="+mj-lt"/>
                <a:sym typeface="Wingdings 3" charset="2"/>
              </a:rPr>
              <a:t> = 13 ns</a:t>
            </a:r>
            <a:r>
              <a:rPr lang="de-DE" sz="2000" b="1">
                <a:latin typeface="+mj-lt"/>
                <a:sym typeface="Wingdings 3" charset="2"/>
              </a:rPr>
              <a:t/>
            </a:r>
            <a:br>
              <a:rPr lang="de-DE" sz="2000" b="1">
                <a:latin typeface="+mj-lt"/>
                <a:sym typeface="Wingdings 3" charset="2"/>
              </a:rPr>
            </a:br>
            <a:r>
              <a:rPr lang="de-DE" sz="2000">
                <a:latin typeface="+mj-lt"/>
              </a:rPr>
              <a:t>energy:		250-450 MeV</a:t>
            </a:r>
            <a:br>
              <a:rPr lang="de-DE" sz="2000">
                <a:latin typeface="+mj-lt"/>
              </a:rPr>
            </a:br>
            <a:r>
              <a:rPr lang="de-DE" sz="2000" i="1">
                <a:latin typeface="+mj-lt"/>
              </a:rPr>
              <a:t>modified by Fermi motion for </a:t>
            </a:r>
            <a:r>
              <a:rPr lang="de-DE" sz="2000" i="1" baseline="30000">
                <a:latin typeface="+mj-lt"/>
              </a:rPr>
              <a:t>12</a:t>
            </a:r>
            <a:r>
              <a:rPr lang="de-DE" sz="2000" i="1">
                <a:latin typeface="+mj-lt"/>
              </a:rPr>
              <a:t>C</a:t>
            </a:r>
            <a:endParaRPr lang="de-DE" sz="2000" i="1">
              <a:solidFill>
                <a:srgbClr val="4F81BD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12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Proton Decay into K</a:t>
            </a:r>
            <a:r>
              <a:rPr lang="de-DE" b="1" baseline="30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+</a:t>
            </a: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76800" y="998577"/>
            <a:ext cx="4167187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Signature</a:t>
            </a:r>
            <a:r>
              <a:rPr lang="de-DE" sz="2000" b="1">
                <a:latin typeface="Arial Narrow" charset="0"/>
              </a:rPr>
              <a:t>	</a:t>
            </a:r>
            <a:r>
              <a:rPr lang="de-DE" sz="2000"/>
              <a:t>p → K</a:t>
            </a:r>
            <a:r>
              <a:rPr lang="de-DE" sz="2000" baseline="30000"/>
              <a:t>+ </a:t>
            </a:r>
            <a:r>
              <a:rPr lang="de-DE" sz="2000">
                <a:latin typeface="Symbol" charset="2"/>
              </a:rPr>
              <a:t>n</a:t>
            </a:r>
            <a:r>
              <a:rPr lang="de-DE" sz="2000"/>
              <a:t/>
            </a:r>
            <a:br>
              <a:rPr lang="de-DE" sz="2000"/>
            </a:br>
            <a:r>
              <a:rPr lang="de-DE" sz="2000">
                <a:latin typeface="Arial Narrow" charset="0"/>
              </a:rPr>
              <a:t>          		</a:t>
            </a:r>
            <a:r>
              <a:rPr lang="de-DE" sz="2000">
                <a:latin typeface="Arial Narrow" charset="0"/>
                <a:sym typeface="Wingdings 3" charset="2"/>
              </a:rPr>
              <a:t> </a:t>
            </a:r>
            <a:r>
              <a:rPr lang="de-DE" sz="2000">
                <a:latin typeface="Symbol" charset="2"/>
                <a:sym typeface="Wingdings 3" charset="2"/>
              </a:rPr>
              <a:t>m</a:t>
            </a:r>
            <a:r>
              <a:rPr lang="de-DE" sz="2000" baseline="30000">
                <a:latin typeface="Symbol" charset="2"/>
                <a:sym typeface="Wingdings 3" charset="2"/>
              </a:rPr>
              <a:t>+</a:t>
            </a:r>
            <a:r>
              <a:rPr lang="de-DE" sz="2000">
                <a:latin typeface="Symbol" charset="2"/>
                <a:sym typeface="Wingdings 3" charset="2"/>
              </a:rPr>
              <a:t>n</a:t>
            </a:r>
            <a:r>
              <a:rPr lang="de-DE" sz="2000" baseline="-25000">
                <a:latin typeface="Symbol" charset="2"/>
                <a:sym typeface="Wingdings 3" charset="2"/>
              </a:rPr>
              <a:t>m</a:t>
            </a:r>
            <a:r>
              <a:rPr lang="de-DE" sz="2000">
                <a:latin typeface="Arial Narrow" charset="0"/>
                <a:sym typeface="Wingdings 3" charset="2"/>
              </a:rPr>
              <a:t> / </a:t>
            </a:r>
            <a:r>
              <a:rPr lang="de-DE" sz="2000">
                <a:latin typeface="Symbol" charset="2"/>
                <a:sym typeface="Wingdings 3" charset="2"/>
              </a:rPr>
              <a:t>p</a:t>
            </a:r>
            <a:r>
              <a:rPr lang="de-DE" sz="2000" baseline="30000">
                <a:latin typeface="Symbol" charset="2"/>
                <a:sym typeface="Wingdings 3" charset="2"/>
              </a:rPr>
              <a:t>0</a:t>
            </a:r>
            <a:r>
              <a:rPr lang="de-DE" sz="2000">
                <a:latin typeface="Symbol" charset="2"/>
                <a:sym typeface="Wingdings 3" charset="2"/>
              </a:rPr>
              <a:t>p</a:t>
            </a:r>
            <a:r>
              <a:rPr lang="de-DE" sz="2000" baseline="30000">
                <a:latin typeface="Symbol" charset="2"/>
                <a:sym typeface="Wingdings 3" charset="2"/>
              </a:rPr>
              <a:t>+</a:t>
            </a:r>
            <a:endParaRPr lang="de-DE" sz="2000" b="1">
              <a:latin typeface="Arial Narrow" charset="0"/>
              <a:sym typeface="Wingdings 3" charset="2"/>
            </a:endParaRPr>
          </a:p>
          <a:p>
            <a:pPr>
              <a:spcBef>
                <a:spcPct val="50000"/>
              </a:spcBef>
            </a:pPr>
            <a:r>
              <a:rPr lang="de-DE" sz="2000">
                <a:latin typeface="+mj-lt"/>
                <a:sym typeface="Wingdings 3" charset="2"/>
              </a:rPr>
              <a:t>coincidence:	</a:t>
            </a:r>
            <a:r>
              <a:rPr lang="de-DE" sz="2000">
                <a:latin typeface="Symbol" charset="2"/>
                <a:cs typeface="Symbol" charset="2"/>
                <a:sym typeface="Wingdings 3" charset="2"/>
              </a:rPr>
              <a:t>t</a:t>
            </a:r>
            <a:r>
              <a:rPr lang="de-DE" sz="2000" baseline="-25000">
                <a:latin typeface="+mj-lt"/>
                <a:sym typeface="Wingdings 3" charset="2"/>
              </a:rPr>
              <a:t>K</a:t>
            </a:r>
            <a:r>
              <a:rPr lang="de-DE" sz="2000">
                <a:latin typeface="+mj-lt"/>
                <a:sym typeface="Wingdings 3" charset="2"/>
              </a:rPr>
              <a:t> = 13 ns</a:t>
            </a:r>
            <a:r>
              <a:rPr lang="de-DE" sz="2000" b="1">
                <a:latin typeface="+mj-lt"/>
                <a:sym typeface="Wingdings 3" charset="2"/>
              </a:rPr>
              <a:t/>
            </a:r>
            <a:br>
              <a:rPr lang="de-DE" sz="2000" b="1">
                <a:latin typeface="+mj-lt"/>
                <a:sym typeface="Wingdings 3" charset="2"/>
              </a:rPr>
            </a:br>
            <a:r>
              <a:rPr lang="de-DE" sz="2000">
                <a:latin typeface="+mj-lt"/>
              </a:rPr>
              <a:t>energy:		250-450 MeV</a:t>
            </a:r>
            <a:br>
              <a:rPr lang="de-DE" sz="2000">
                <a:latin typeface="+mj-lt"/>
              </a:rPr>
            </a:br>
            <a:r>
              <a:rPr lang="de-DE" sz="2000" i="1">
                <a:latin typeface="+mj-lt"/>
              </a:rPr>
              <a:t>modified by Fermi motion for </a:t>
            </a:r>
            <a:r>
              <a:rPr lang="de-DE" sz="2000" i="1" baseline="30000">
                <a:latin typeface="+mj-lt"/>
              </a:rPr>
              <a:t>12</a:t>
            </a:r>
            <a:r>
              <a:rPr lang="de-DE" sz="2000" i="1">
                <a:latin typeface="+mj-lt"/>
              </a:rPr>
              <a:t>C</a:t>
            </a: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 b="1">
                <a:latin typeface="+mj-lt"/>
              </a:rPr>
              <a:t>Background</a:t>
            </a: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atmospheric</a:t>
            </a:r>
            <a:r>
              <a:rPr lang="de-DE" sz="2000">
                <a:latin typeface="Arial Narrow" charset="0"/>
              </a:rPr>
              <a:t> </a:t>
            </a:r>
            <a:r>
              <a:rPr lang="de-DE" sz="2000">
                <a:latin typeface="Symbol" charset="2"/>
              </a:rPr>
              <a:t>n</a:t>
            </a:r>
            <a:r>
              <a:rPr lang="de-DE" sz="2000">
                <a:latin typeface="+mj-lt"/>
              </a:rPr>
              <a:t>‘s rejected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by</a:t>
            </a:r>
            <a:r>
              <a:rPr lang="de-DE" sz="2000">
                <a:latin typeface="Arial Narrow" charset="0"/>
              </a:rPr>
              <a:t> </a:t>
            </a:r>
            <a:r>
              <a:rPr lang="de-DE" sz="2000">
                <a:latin typeface="+mj-lt"/>
              </a:rPr>
              <a:t>rise time cut:		</a:t>
            </a:r>
            <a:r>
              <a:rPr lang="de-DE" sz="2000" b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efficiency .67</a:t>
            </a:r>
            <a:r>
              <a:rPr lang="de-DE" sz="2000">
                <a:latin typeface="+mj-lt"/>
              </a:rPr>
              <a:t/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hadronic channel:	&lt;1 per 1Mta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(Kaon production)	@ 4kmwe</a:t>
            </a:r>
            <a:br>
              <a:rPr lang="de-DE" sz="2000">
                <a:latin typeface="+mj-lt"/>
              </a:rPr>
            </a:br>
            <a:r>
              <a:rPr lang="de-DE" sz="2000" b="1">
                <a:latin typeface="+mj-lt"/>
              </a:rPr>
              <a:t/>
            </a:r>
            <a:br>
              <a:rPr lang="de-DE" sz="2000" b="1">
                <a:latin typeface="+mj-lt"/>
              </a:rPr>
            </a:br>
            <a:r>
              <a:rPr lang="de-DE" sz="2000">
                <a:latin typeface="+mj-lt"/>
              </a:rPr>
              <a:t>Current SK limit:	</a:t>
            </a:r>
            <a:r>
              <a:rPr lang="de-DE" sz="2000"/>
              <a:t>2.3x10</a:t>
            </a:r>
            <a:r>
              <a:rPr lang="de-DE" sz="2000" baseline="30000"/>
              <a:t>33 </a:t>
            </a:r>
            <a:r>
              <a:rPr lang="de-DE" sz="2000"/>
              <a:t>a</a:t>
            </a:r>
            <a:endParaRPr lang="de-DE" sz="200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Limit for LENA </a:t>
            </a:r>
            <a:r>
              <a:rPr lang="de-DE" sz="2000">
                <a:latin typeface="+mj-lt"/>
              </a:rPr>
              <a:t>if no event is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observed in 10a (0.5Mta):</a:t>
            </a:r>
          </a:p>
          <a:p>
            <a:pPr>
              <a:spcBef>
                <a:spcPct val="50000"/>
              </a:spcBef>
            </a:pPr>
            <a:r>
              <a:rPr lang="de-DE" sz="2000">
                <a:latin typeface="Arial Narrow" charset="0"/>
              </a:rPr>
              <a:t>	</a:t>
            </a:r>
            <a:r>
              <a:rPr lang="de-DE" sz="2000" b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</a:rPr>
              <a:t>t</a:t>
            </a:r>
            <a:r>
              <a:rPr lang="de-DE" sz="2000" b="1" baseline="-2500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p</a:t>
            </a:r>
            <a:r>
              <a:rPr lang="de-DE" sz="2000" b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 &gt; 4x10</a:t>
            </a:r>
            <a:r>
              <a:rPr lang="de-DE" sz="2000" b="1" baseline="30000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34 </a:t>
            </a:r>
            <a:r>
              <a:rPr lang="de-DE" sz="2000" b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a </a:t>
            </a:r>
            <a:r>
              <a:rPr lang="de-DE" sz="2000" b="1" i="1">
                <a:solidFill>
                  <a:srgbClr val="00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(90%C.L.)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013565" y="819090"/>
            <a:ext cx="3016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Arial Narrow" charset="0"/>
              </a:rPr>
              <a:t>_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744196" y="-304800"/>
            <a:ext cx="4186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4000">
                <a:latin typeface="Arial Narrow" charset="0"/>
              </a:rPr>
              <a:t>_</a:t>
            </a:r>
          </a:p>
        </p:txBody>
      </p:sp>
      <p:pic>
        <p:nvPicPr>
          <p:cNvPr id="12" name="Bild 11" descr="Bild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14400"/>
            <a:ext cx="4010541" cy="2773246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5" name="Bild 14" descr="Bild 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10000"/>
            <a:ext cx="4004445" cy="274277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1676400" y="2495490"/>
            <a:ext cx="16499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+mj-lt"/>
              </a:rPr>
              <a:t>Proton decays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1676400" y="5105400"/>
            <a:ext cx="15067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>
                <a:latin typeface="+mj-lt"/>
              </a:rPr>
              <a:t>Atmospheric</a:t>
            </a:r>
            <a:br>
              <a:rPr lang="de-DE" sz="2000">
                <a:latin typeface="+mj-lt"/>
              </a:rPr>
            </a:br>
            <a:r>
              <a:rPr lang="de-DE" sz="2000">
                <a:latin typeface="+mj-lt"/>
              </a:rPr>
              <a:t>neutrinos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13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/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Tracking of Single Particles</a:t>
            </a:r>
          </a:p>
        </p:txBody>
      </p:sp>
      <p:pic>
        <p:nvPicPr>
          <p:cNvPr id="4" name="Bild 3" descr="IDlightfro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0" y="1005310"/>
            <a:ext cx="2648547" cy="262019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Bild 4" descr="arrival_times_and_ch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67" y="3715287"/>
            <a:ext cx="3304154" cy="305586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3956448" y="1303218"/>
            <a:ext cx="4994927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/>
              <a:t>HE particles create along their track a light</a:t>
            </a:r>
            <a:br>
              <a:rPr lang="de-DE" sz="2000"/>
            </a:br>
            <a:r>
              <a:rPr lang="de-DE" sz="2000"/>
              <a:t>front very similar to a Cherenkov cone.</a:t>
            </a:r>
          </a:p>
          <a:p>
            <a:pPr>
              <a:spcAft>
                <a:spcPts val="600"/>
              </a:spcAft>
            </a:pPr>
            <a:endParaRPr lang="de-DE" sz="2000"/>
          </a:p>
          <a:p>
            <a:pPr>
              <a:spcAft>
                <a:spcPts val="600"/>
              </a:spcAft>
            </a:pPr>
            <a:r>
              <a:rPr lang="de-DE" sz="2000"/>
              <a:t>Single track reconstruction based on:</a:t>
            </a:r>
          </a:p>
          <a:p>
            <a:pPr>
              <a:buFont typeface="Wingdings" charset="2"/>
              <a:buChar char="§"/>
            </a:pPr>
            <a:r>
              <a:rPr lang="de-DE" sz="2000"/>
              <a:t> Arrival times of 1</a:t>
            </a:r>
            <a:r>
              <a:rPr lang="de-DE" sz="2000" baseline="30000"/>
              <a:t>st</a:t>
            </a:r>
            <a:r>
              <a:rPr lang="de-DE" sz="2000"/>
              <a:t> photons at PMTs</a:t>
            </a:r>
          </a:p>
          <a:p>
            <a:pPr>
              <a:buFont typeface="Wingdings" charset="2"/>
              <a:buChar char="§"/>
            </a:pPr>
            <a:r>
              <a:rPr lang="de-DE" sz="2000"/>
              <a:t> Number of photons per PMT</a:t>
            </a:r>
          </a:p>
          <a:p>
            <a:endParaRPr lang="de-DE" sz="2000">
              <a:sym typeface="Wingdings"/>
            </a:endParaRPr>
          </a:p>
          <a:p>
            <a:r>
              <a:rPr lang="de-DE" sz="2000">
                <a:sym typeface="Wingdings"/>
              </a:rPr>
              <a:t>Sensitive to particle types due to</a:t>
            </a:r>
            <a:br>
              <a:rPr lang="de-DE" sz="2000">
                <a:sym typeface="Wingdings"/>
              </a:rPr>
            </a:br>
            <a:r>
              <a:rPr lang="de-DE" sz="2000">
                <a:sym typeface="Wingdings"/>
              </a:rPr>
              <a:t>the ratio of track length to visible energy.</a:t>
            </a:r>
          </a:p>
          <a:p>
            <a:endParaRPr lang="de-DE" sz="2000">
              <a:sym typeface="Wingdings"/>
            </a:endParaRPr>
          </a:p>
          <a:p>
            <a:r>
              <a:rPr lang="de-DE" sz="2000">
                <a:sym typeface="Wingdings"/>
              </a:rPr>
              <a:t>Angular resolution of a few degrees,</a:t>
            </a:r>
            <a:br>
              <a:rPr lang="de-DE" sz="2000">
                <a:sym typeface="Wingdings"/>
              </a:rPr>
            </a:br>
            <a:r>
              <a:rPr lang="de-DE" sz="2000">
                <a:sym typeface="Wingdings"/>
              </a:rPr>
              <a:t>in principal very accurate energy resolution.</a:t>
            </a:r>
          </a:p>
          <a:p>
            <a:endParaRPr lang="de-DE" sz="2000">
              <a:sym typeface="Wingdings"/>
            </a:endParaRPr>
          </a:p>
          <a:p>
            <a:r>
              <a:rPr lang="de-DE" sz="2000">
                <a:sym typeface="Wingdings"/>
              </a:rPr>
              <a:t>Considerable effort is also made in connection</a:t>
            </a:r>
            <a:br>
              <a:rPr lang="de-DE" sz="2000">
                <a:sym typeface="Wingdings"/>
              </a:rPr>
            </a:br>
            <a:r>
              <a:rPr lang="de-DE" sz="2000">
                <a:sym typeface="Wingdings"/>
              </a:rPr>
              <a:t>with the scintillator LBNE option for DUSEL</a:t>
            </a:r>
            <a:br>
              <a:rPr lang="de-DE" sz="2000">
                <a:sym typeface="Wingdings"/>
              </a:rPr>
            </a:br>
            <a:r>
              <a:rPr lang="de-DE" sz="2000">
                <a:sym typeface="Wingdings"/>
              </a:rPr>
              <a:t>  -- </a:t>
            </a:r>
            <a:r>
              <a:rPr lang="de-DE" sz="2000" i="1">
                <a:sym typeface="Wingdings"/>
              </a:rPr>
              <a:t>J. Learned, N. Tolich ...</a:t>
            </a:r>
            <a:endParaRPr lang="de-DE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/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Resolution of HE Neutrino Events</a:t>
            </a:r>
          </a:p>
        </p:txBody>
      </p:sp>
      <p:pic>
        <p:nvPicPr>
          <p:cNvPr id="4" name="Inhaltsplatzhalter 3" descr="Bildschirmfoto 2009-11-25 um 17.14.36.png"/>
          <p:cNvPicPr>
            <a:picLocks noGrp="1" noChangeAspect="1"/>
          </p:cNvPicPr>
          <p:nvPr>
            <p:ph idx="1"/>
          </p:nvPr>
        </p:nvPicPr>
        <p:blipFill>
          <a:blip r:embed="rId2"/>
          <a:srcRect t="-700" b="-700"/>
          <a:stretch>
            <a:fillRect/>
          </a:stretch>
        </p:blipFill>
        <p:spPr>
          <a:xfrm>
            <a:off x="125415" y="3430205"/>
            <a:ext cx="5584338" cy="307117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125415" y="6478492"/>
            <a:ext cx="57278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/>
              <a:t>CC neutrino reaction cross-sections on Carbon, MiniBooNE, hep-ex/0408019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94495" y="1131588"/>
            <a:ext cx="462177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/>
              <a:t>CC events from HE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/>
              <a:t>‘s usually involve:</a:t>
            </a:r>
          </a:p>
          <a:p>
            <a:pPr>
              <a:buFont typeface="Wingdings" charset="2"/>
              <a:buChar char="§"/>
            </a:pPr>
            <a:r>
              <a:rPr lang="de-DE" sz="2000" i="1"/>
              <a:t> </a:t>
            </a:r>
            <a:r>
              <a:rPr lang="de-DE" sz="2000"/>
              <a:t>Quasi-elastic scattering		E &lt; 1 GeV</a:t>
            </a:r>
          </a:p>
          <a:p>
            <a:pPr>
              <a:buFont typeface="Wingdings" charset="2"/>
              <a:buChar char="§"/>
            </a:pPr>
            <a:r>
              <a:rPr lang="de-DE" sz="2000" i="1"/>
              <a:t> </a:t>
            </a:r>
            <a:r>
              <a:rPr lang="de-DE" sz="2000"/>
              <a:t>Single-pion production		E = 1-2 GeV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000" i="1"/>
              <a:t> </a:t>
            </a:r>
            <a:r>
              <a:rPr lang="de-DE" sz="2000"/>
              <a:t>Deep inelastic scattering		E &gt; 5 GeV</a:t>
            </a:r>
            <a:endParaRPr lang="de-DE" sz="2000" i="1"/>
          </a:p>
          <a:p>
            <a:r>
              <a:rPr lang="de-DE" sz="2000">
                <a:sym typeface="Wingdings"/>
              </a:rPr>
              <a:t> Resulting light front/PMT signals are </a:t>
            </a:r>
            <a:br>
              <a:rPr lang="de-DE" sz="2000">
                <a:sym typeface="Wingdings"/>
              </a:rPr>
            </a:br>
            <a:r>
              <a:rPr lang="de-DE" sz="2000">
                <a:sym typeface="Wingdings"/>
              </a:rPr>
              <a:t>   superposition of single-particle tracks.</a:t>
            </a:r>
            <a:endParaRPr lang="de-DE" sz="2000"/>
          </a:p>
        </p:txBody>
      </p:sp>
      <p:sp>
        <p:nvSpPr>
          <p:cNvPr id="7" name="Textfeld 6"/>
          <p:cNvSpPr txBox="1"/>
          <p:nvPr/>
        </p:nvSpPr>
        <p:spPr>
          <a:xfrm>
            <a:off x="5943600" y="1131588"/>
            <a:ext cx="3121755" cy="50321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/>
              <a:t>Multi-Particle Approach:</a:t>
            </a:r>
            <a:br>
              <a:rPr lang="de-DE" sz="2000" b="1"/>
            </a:br>
            <a:r>
              <a:rPr lang="de-DE" sz="1600" i="1"/>
              <a:t>(Juha Peltoniemi, </a:t>
            </a:r>
            <a:r>
              <a:rPr lang="de-DE" sz="1600" i="1" smtClean="0"/>
              <a:t>arXiv:0909.4974</a:t>
            </a:r>
            <a:r>
              <a:rPr lang="de-DE" sz="1600" i="1"/>
              <a:t>)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Fit MC events with</a:t>
            </a:r>
            <a:br>
              <a:rPr lang="de-DE" sz="2000"/>
            </a:br>
            <a:r>
              <a:rPr lang="de-DE" sz="2000"/>
              <a:t>   combinations of</a:t>
            </a:r>
            <a:br>
              <a:rPr lang="de-DE" sz="2000"/>
            </a:br>
            <a:r>
              <a:rPr lang="de-DE" sz="2000"/>
              <a:t>   test particle tracks.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Single-event</a:t>
            </a:r>
            <a:br>
              <a:rPr lang="de-DE" sz="2000"/>
            </a:br>
            <a:r>
              <a:rPr lang="de-DE" sz="2000"/>
              <a:t>   tracking as input.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Use </a:t>
            </a:r>
            <a:r>
              <a:rPr lang="de-DE" sz="2000" b="1"/>
              <a:t>full pulse-shape</a:t>
            </a:r>
            <a:br>
              <a:rPr lang="de-DE" sz="2000" b="1"/>
            </a:br>
            <a:r>
              <a:rPr lang="de-DE" sz="2000" b="1"/>
              <a:t>   information of the</a:t>
            </a:r>
            <a:br>
              <a:rPr lang="de-DE" sz="2000" b="1"/>
            </a:br>
            <a:r>
              <a:rPr lang="de-DE" sz="2000" b="1"/>
              <a:t>   individual PMTs </a:t>
            </a:r>
            <a:r>
              <a:rPr lang="de-DE" sz="2000"/>
              <a:t>to</a:t>
            </a:r>
            <a:br>
              <a:rPr lang="de-DE" sz="2000"/>
            </a:br>
            <a:r>
              <a:rPr lang="de-DE" sz="2000"/>
              <a:t>   discern the particles.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Decay particles and</a:t>
            </a:r>
            <a:br>
              <a:rPr lang="de-DE" sz="2000"/>
            </a:br>
            <a:r>
              <a:rPr lang="de-DE" sz="2000"/>
              <a:t>   capture processes (</a:t>
            </a:r>
            <a:r>
              <a:rPr lang="de-DE" sz="2000" i="1"/>
              <a:t>n‘s</a:t>
            </a:r>
            <a:r>
              <a:rPr lang="de-DE" sz="2000"/>
              <a:t>)</a:t>
            </a:r>
            <a:br>
              <a:rPr lang="de-DE" sz="2000"/>
            </a:br>
            <a:r>
              <a:rPr lang="de-DE" sz="2000"/>
              <a:t>   provide additional</a:t>
            </a:r>
            <a:br>
              <a:rPr lang="de-DE" sz="2000"/>
            </a:br>
            <a:r>
              <a:rPr lang="de-DE" sz="2000"/>
              <a:t>   information.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4039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800"/>
              </a:lnSpc>
              <a:spcAft>
                <a:spcPts val="1200"/>
              </a:spcAft>
            </a:pPr>
            <a:r>
              <a:rPr lang="de-DE" sz="2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Monte Carlo Sample Event:</a:t>
            </a: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4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n</a:t>
            </a:r>
            <a:r>
              <a:rPr lang="de-DE" sz="4222" b="1" baseline="-25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e</a:t>
            </a:r>
            <a:r>
              <a:rPr lang="de-DE" sz="4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Single-Pion Production</a:t>
            </a:r>
          </a:p>
        </p:txBody>
      </p:sp>
      <p:sp>
        <p:nvSpPr>
          <p:cNvPr id="5" name="Rechteck 4"/>
          <p:cNvSpPr/>
          <p:nvPr/>
        </p:nvSpPr>
        <p:spPr>
          <a:xfrm>
            <a:off x="4735071" y="4486865"/>
            <a:ext cx="3340777" cy="1877581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 w="25400" cap="rnd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measured energy:   3.3%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energy:	      3.2%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track: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Length:			3%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Vertex:			0.11m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Angle:			0.01rad</a:t>
            </a:r>
          </a:p>
        </p:txBody>
      </p:sp>
      <p:pic>
        <p:nvPicPr>
          <p:cNvPr id="7" name="Bild 6" descr="electron_sp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4" y="1204302"/>
            <a:ext cx="8071718" cy="556051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Rechteck 7"/>
          <p:cNvSpPr/>
          <p:nvPr/>
        </p:nvSpPr>
        <p:spPr>
          <a:xfrm>
            <a:off x="4735071" y="4267201"/>
            <a:ext cx="3410347" cy="2153004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 w="25400" cap="rnd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Neutrino energy:		     4 GeV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measured energy:   0.4%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energy:	    -1.3%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track: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Length:			0%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Vertex:			0.06m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Angle:			2°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/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Tracking Performance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68434" y="1217745"/>
            <a:ext cx="3942105" cy="5247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b="1"/>
              <a:t>Single Tracks: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Flavor recognition almost absolute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Position resolution: few cms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Angular resolution: few degrees</a:t>
            </a:r>
          </a:p>
          <a:p>
            <a:pPr>
              <a:buFont typeface="Wingdings" charset="2"/>
              <a:buChar char="§"/>
            </a:pPr>
            <a:r>
              <a:rPr lang="de-DE" sz="2000"/>
              <a:t> Energy resolution: ca. 1%</a:t>
            </a:r>
            <a:br>
              <a:rPr lang="de-DE" sz="2000"/>
            </a:br>
            <a:r>
              <a:rPr lang="de-DE" sz="2000"/>
              <a:t>   for 2-5 GeV range, depends on</a:t>
            </a:r>
            <a:br>
              <a:rPr lang="de-DE" sz="2000"/>
            </a:br>
            <a:r>
              <a:rPr lang="de-DE" sz="2000"/>
              <a:t>   particle, read-out information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endParaRPr lang="de-DE" sz="2000"/>
          </a:p>
          <a:p>
            <a:pPr>
              <a:spcAft>
                <a:spcPts val="600"/>
              </a:spcAft>
            </a:pPr>
            <a:r>
              <a:rPr lang="de-DE" sz="2000" b="1"/>
              <a:t>Multiparticle Events:</a:t>
            </a:r>
            <a:endParaRPr lang="de-DE" sz="2000"/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3 tracks are found if separated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more tracks very demanding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muon tracks always discernible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overall energy resolution: few %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track reconstruction less accurate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17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pic>
        <p:nvPicPr>
          <p:cNvPr id="7" name="Bild 6" descr="Bildschirmfoto 2010-01-08 um 00.33.10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616450" y="1213800"/>
            <a:ext cx="4298950" cy="2520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8" name="Bild 7" descr="Bildschirmfoto 2010-01-08 um 00.33.47.pn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16450" y="3957000"/>
            <a:ext cx="4298950" cy="2520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4648200" y="1219200"/>
            <a:ext cx="3444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i="1"/>
              <a:t>2GeV </a:t>
            </a:r>
            <a:r>
              <a:rPr lang="de-DE" sz="2000" i="1">
                <a:latin typeface="Symbol" charset="2"/>
                <a:cs typeface="Symbol" charset="2"/>
              </a:rPr>
              <a:t>n</a:t>
            </a:r>
            <a:r>
              <a:rPr lang="de-DE" sz="2000" i="1" baseline="-25000">
                <a:latin typeface="Symbol" charset="2"/>
                <a:cs typeface="Symbol" charset="2"/>
              </a:rPr>
              <a:t>m</a:t>
            </a:r>
            <a:r>
              <a:rPr lang="de-DE" sz="2000" i="1"/>
              <a:t> quasielastic scattering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48200" y="3957000"/>
            <a:ext cx="3692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000" i="1"/>
              <a:t>4GeV </a:t>
            </a:r>
            <a:r>
              <a:rPr lang="de-DE" sz="2000" i="1">
                <a:latin typeface="Symbol" charset="2"/>
                <a:cs typeface="Symbol" charset="2"/>
              </a:rPr>
              <a:t>n</a:t>
            </a:r>
            <a:r>
              <a:rPr lang="de-DE" sz="2000" i="1" baseline="-25000">
                <a:latin typeface="Symbol" charset="2"/>
                <a:cs typeface="Symbol" charset="2"/>
              </a:rPr>
              <a:t>m</a:t>
            </a:r>
            <a:r>
              <a:rPr lang="de-DE" sz="2000" i="1"/>
              <a:t> deep-inelastic scattering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LENA as Long Baseline Detector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758263" y="1066800"/>
            <a:ext cx="4016882" cy="5586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400" b="1"/>
              <a:t>Baseline</a:t>
            </a:r>
            <a:r>
              <a:rPr lang="de-DE" sz="2400"/>
              <a:t> 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400"/>
              <a:t> </a:t>
            </a:r>
            <a:r>
              <a:rPr lang="de-DE" sz="2200"/>
              <a:t>CERN to Pyhäsalmi: 2288 km</a:t>
            </a:r>
            <a:br>
              <a:rPr lang="de-DE" sz="2200"/>
            </a:br>
            <a:r>
              <a:rPr lang="de-DE" sz="2200"/>
              <a:t>   (&gt;10</a:t>
            </a:r>
            <a:r>
              <a:rPr lang="de-DE" sz="2200" baseline="30000"/>
              <a:t>3 </a:t>
            </a:r>
            <a:r>
              <a:rPr lang="de-DE" sz="2200"/>
              <a:t>km for mass hierarchy)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200"/>
              <a:t> 1</a:t>
            </a:r>
            <a:r>
              <a:rPr lang="de-DE" sz="2200" baseline="30000"/>
              <a:t>st</a:t>
            </a:r>
            <a:r>
              <a:rPr lang="de-DE" sz="2200"/>
              <a:t> oscillation maximum 4 GeV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200"/>
              <a:t> on-axis detector</a:t>
            </a:r>
          </a:p>
          <a:p>
            <a:pPr>
              <a:spcAft>
                <a:spcPts val="600"/>
              </a:spcAft>
            </a:pPr>
            <a:r>
              <a:rPr lang="de-DE" sz="2400" b="1"/>
              <a:t>Beam properties</a:t>
            </a:r>
            <a:endParaRPr lang="de-DE" sz="2400"/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400"/>
              <a:t> </a:t>
            </a:r>
            <a:r>
              <a:rPr lang="de-DE" sz="2200"/>
              <a:t>wide band: energy 1-6 GeV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200"/>
              <a:t> beam power: 3.3 x 10</a:t>
            </a:r>
            <a:r>
              <a:rPr lang="de-DE" sz="2200" baseline="30000"/>
              <a:t>20</a:t>
            </a:r>
            <a:r>
              <a:rPr lang="de-DE" sz="2200"/>
              <a:t> pot/yr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de-DE" sz="2200"/>
              <a:t> 5 yrs </a:t>
            </a:r>
            <a:r>
              <a:rPr lang="de-DE" sz="2200">
                <a:latin typeface="Symbol" charset="2"/>
                <a:cs typeface="Symbol" charset="2"/>
              </a:rPr>
              <a:t>n</a:t>
            </a:r>
            <a:r>
              <a:rPr lang="de-DE" sz="2200"/>
              <a:t> + 5 yrs </a:t>
            </a:r>
            <a:r>
              <a:rPr lang="de-DE" sz="2200">
                <a:latin typeface="Symbol" charset="2"/>
                <a:cs typeface="Symbol" charset="2"/>
              </a:rPr>
              <a:t>n</a:t>
            </a:r>
          </a:p>
          <a:p>
            <a:pPr>
              <a:spcAft>
                <a:spcPts val="600"/>
              </a:spcAft>
            </a:pPr>
            <a:r>
              <a:rPr lang="de-DE" sz="2400" b="1">
                <a:cs typeface="Symbol" charset="2"/>
              </a:rPr>
              <a:t>Preliminary GLoBES result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z="2400">
                <a:cs typeface="Symbol" charset="2"/>
              </a:rPr>
              <a:t> </a:t>
            </a:r>
            <a:r>
              <a:rPr lang="de-DE" sz="2200"/>
              <a:t>3</a:t>
            </a:r>
            <a:r>
              <a:rPr lang="de-DE" sz="2200">
                <a:latin typeface="Symbol" charset="2"/>
                <a:cs typeface="Symbol" charset="2"/>
              </a:rPr>
              <a:t>s</a:t>
            </a:r>
            <a:r>
              <a:rPr lang="de-DE" sz="2200"/>
              <a:t> sensitivity on </a:t>
            </a:r>
            <a:r>
              <a:rPr lang="de-DE" sz="2200">
                <a:latin typeface="Symbol" charset="2"/>
                <a:cs typeface="Symbol" charset="2"/>
              </a:rPr>
              <a:t>q</a:t>
            </a:r>
            <a:r>
              <a:rPr lang="de-DE" sz="2200" baseline="-25000"/>
              <a:t>13</a:t>
            </a:r>
            <a:r>
              <a:rPr lang="de-DE" sz="2200"/>
              <a:t>, </a:t>
            </a:r>
            <a:r>
              <a:rPr lang="de-DE" sz="2200">
                <a:latin typeface="Symbol" charset="2"/>
                <a:cs typeface="Symbol" charset="2"/>
              </a:rPr>
              <a:t>d</a:t>
            </a:r>
            <a:r>
              <a:rPr lang="de-DE" sz="2200" baseline="-25000"/>
              <a:t>CP</a:t>
            </a:r>
            <a:r>
              <a:rPr lang="de-DE" sz="2200"/>
              <a:t>, mass</a:t>
            </a:r>
            <a:br>
              <a:rPr lang="de-DE" sz="2200"/>
            </a:br>
            <a:r>
              <a:rPr lang="de-DE" sz="2200"/>
              <a:t>   hierarchy for sin</a:t>
            </a:r>
            <a:r>
              <a:rPr lang="de-DE" sz="2200" baseline="30000"/>
              <a:t>2</a:t>
            </a:r>
            <a:r>
              <a:rPr lang="de-DE" sz="2200"/>
              <a:t>(2</a:t>
            </a:r>
            <a:r>
              <a:rPr lang="de-DE" sz="2200">
                <a:latin typeface="Symbol" charset="2"/>
                <a:cs typeface="Symbol" charset="2"/>
              </a:rPr>
              <a:t>q</a:t>
            </a:r>
            <a:r>
              <a:rPr lang="de-DE" sz="2200" baseline="-25000"/>
              <a:t>13</a:t>
            </a:r>
            <a:r>
              <a:rPr lang="de-DE" sz="2200"/>
              <a:t>)&gt;5x10</a:t>
            </a:r>
            <a:r>
              <a:rPr lang="de-DE" sz="2200" baseline="30000"/>
              <a:t>-3</a:t>
            </a:r>
            <a:endParaRPr lang="de-DE" sz="2200"/>
          </a:p>
          <a:p>
            <a:pPr>
              <a:spcAft>
                <a:spcPts val="1200"/>
              </a:spcAft>
            </a:pPr>
            <a:r>
              <a:rPr lang="de-DE" sz="2200" baseline="30000"/>
              <a:t>									</a:t>
            </a:r>
            <a:r>
              <a:rPr lang="de-DE" sz="1600" i="1" smtClean="0">
                <a:solidFill>
                  <a:srgbClr val="000000"/>
                </a:solidFill>
              </a:rPr>
              <a:t>[arXiv:0911.4876]</a:t>
            </a:r>
            <a:endParaRPr lang="de-DE" sz="1600" i="1">
              <a:solidFill>
                <a:srgbClr val="0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553200" y="4343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/>
              <a:t>_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18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grpSp>
        <p:nvGrpSpPr>
          <p:cNvPr id="10" name="Group 581"/>
          <p:cNvGrpSpPr>
            <a:grpSpLocks/>
          </p:cNvGrpSpPr>
          <p:nvPr/>
        </p:nvGrpSpPr>
        <p:grpSpPr bwMode="auto">
          <a:xfrm>
            <a:off x="234950" y="35540950"/>
            <a:ext cx="6192838" cy="6457950"/>
            <a:chOff x="556" y="22419"/>
            <a:chExt cx="3901" cy="4023"/>
          </a:xfrm>
        </p:grpSpPr>
        <p:pic>
          <p:nvPicPr>
            <p:cNvPr id="11" name="Picture 570" descr="europe"/>
            <p:cNvPicPr>
              <a:picLocks noChangeAspect="1" noChangeArrowheads="1"/>
            </p:cNvPicPr>
            <p:nvPr/>
          </p:nvPicPr>
          <p:blipFill>
            <a:blip r:embed="rId2"/>
            <a:srcRect l="5264" r="38121"/>
            <a:stretch>
              <a:fillRect/>
            </a:stretch>
          </p:blipFill>
          <p:spPr bwMode="auto">
            <a:xfrm>
              <a:off x="556" y="22419"/>
              <a:ext cx="3901" cy="402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Oval 572"/>
            <p:cNvSpPr>
              <a:spLocks noChangeArrowheads="1"/>
            </p:cNvSpPr>
            <p:nvPr/>
          </p:nvSpPr>
          <p:spPr bwMode="auto">
            <a:xfrm>
              <a:off x="1418" y="25594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Oval 573"/>
            <p:cNvSpPr>
              <a:spLocks noChangeArrowheads="1"/>
            </p:cNvSpPr>
            <p:nvPr/>
          </p:nvSpPr>
          <p:spPr bwMode="auto">
            <a:xfrm>
              <a:off x="2915" y="22963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Oval 574"/>
            <p:cNvSpPr>
              <a:spLocks noChangeArrowheads="1"/>
            </p:cNvSpPr>
            <p:nvPr/>
          </p:nvSpPr>
          <p:spPr bwMode="auto">
            <a:xfrm>
              <a:off x="2552" y="24551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Oval 575"/>
            <p:cNvSpPr>
              <a:spLocks noChangeArrowheads="1"/>
            </p:cNvSpPr>
            <p:nvPr/>
          </p:nvSpPr>
          <p:spPr bwMode="auto">
            <a:xfrm>
              <a:off x="1372" y="24415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Oval 576"/>
            <p:cNvSpPr>
              <a:spLocks noChangeArrowheads="1"/>
            </p:cNvSpPr>
            <p:nvPr/>
          </p:nvSpPr>
          <p:spPr bwMode="auto">
            <a:xfrm>
              <a:off x="3504" y="25140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Oval 577"/>
            <p:cNvSpPr>
              <a:spLocks noChangeArrowheads="1"/>
            </p:cNvSpPr>
            <p:nvPr/>
          </p:nvSpPr>
          <p:spPr bwMode="auto">
            <a:xfrm>
              <a:off x="1917" y="25549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8" name="Group 581"/>
          <p:cNvGrpSpPr>
            <a:grpSpLocks/>
          </p:cNvGrpSpPr>
          <p:nvPr/>
        </p:nvGrpSpPr>
        <p:grpSpPr bwMode="auto">
          <a:xfrm>
            <a:off x="387350" y="35693350"/>
            <a:ext cx="6192838" cy="6457950"/>
            <a:chOff x="556" y="22419"/>
            <a:chExt cx="3901" cy="4023"/>
          </a:xfrm>
        </p:grpSpPr>
        <p:pic>
          <p:nvPicPr>
            <p:cNvPr id="19" name="Picture 570" descr="europe"/>
            <p:cNvPicPr>
              <a:picLocks noChangeAspect="1" noChangeArrowheads="1"/>
            </p:cNvPicPr>
            <p:nvPr/>
          </p:nvPicPr>
          <p:blipFill>
            <a:blip r:embed="rId2"/>
            <a:srcRect l="5264" r="38121"/>
            <a:stretch>
              <a:fillRect/>
            </a:stretch>
          </p:blipFill>
          <p:spPr bwMode="auto">
            <a:xfrm>
              <a:off x="556" y="22419"/>
              <a:ext cx="3901" cy="402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" name="Oval 572"/>
            <p:cNvSpPr>
              <a:spLocks noChangeArrowheads="1"/>
            </p:cNvSpPr>
            <p:nvPr/>
          </p:nvSpPr>
          <p:spPr bwMode="auto">
            <a:xfrm>
              <a:off x="1418" y="25594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Oval 573"/>
            <p:cNvSpPr>
              <a:spLocks noChangeArrowheads="1"/>
            </p:cNvSpPr>
            <p:nvPr/>
          </p:nvSpPr>
          <p:spPr bwMode="auto">
            <a:xfrm>
              <a:off x="2915" y="22963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Oval 574"/>
            <p:cNvSpPr>
              <a:spLocks noChangeArrowheads="1"/>
            </p:cNvSpPr>
            <p:nvPr/>
          </p:nvSpPr>
          <p:spPr bwMode="auto">
            <a:xfrm>
              <a:off x="2552" y="24551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Oval 575"/>
            <p:cNvSpPr>
              <a:spLocks noChangeArrowheads="1"/>
            </p:cNvSpPr>
            <p:nvPr/>
          </p:nvSpPr>
          <p:spPr bwMode="auto">
            <a:xfrm>
              <a:off x="1372" y="24415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Oval 576"/>
            <p:cNvSpPr>
              <a:spLocks noChangeArrowheads="1"/>
            </p:cNvSpPr>
            <p:nvPr/>
          </p:nvSpPr>
          <p:spPr bwMode="auto">
            <a:xfrm>
              <a:off x="3504" y="25140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Oval 577"/>
            <p:cNvSpPr>
              <a:spLocks noChangeArrowheads="1"/>
            </p:cNvSpPr>
            <p:nvPr/>
          </p:nvSpPr>
          <p:spPr bwMode="auto">
            <a:xfrm>
              <a:off x="1917" y="25549"/>
              <a:ext cx="91" cy="91"/>
            </a:xfrm>
            <a:prstGeom prst="ellipse">
              <a:avLst/>
            </a:prstGeom>
            <a:solidFill>
              <a:srgbClr val="FF0000"/>
            </a:solidFill>
            <a:ln w="317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6" name="Picture 570" descr="europe"/>
          <p:cNvPicPr>
            <a:picLocks noChangeAspect="1" noChangeArrowheads="1"/>
          </p:cNvPicPr>
          <p:nvPr/>
        </p:nvPicPr>
        <p:blipFill>
          <a:blip r:embed="rId2"/>
          <a:srcRect l="5264" r="38121"/>
          <a:stretch>
            <a:fillRect/>
          </a:stretch>
        </p:blipFill>
        <p:spPr bwMode="auto">
          <a:xfrm>
            <a:off x="539750" y="35845750"/>
            <a:ext cx="6192838" cy="645795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Bild 26" descr="europe.png"/>
          <p:cNvPicPr>
            <a:picLocks noChangeAspect="1"/>
          </p:cNvPicPr>
          <p:nvPr/>
        </p:nvPicPr>
        <p:blipFill>
          <a:blip r:embed="rId3"/>
          <a:srcRect r="18847"/>
          <a:stretch>
            <a:fillRect/>
          </a:stretch>
        </p:blipFill>
        <p:spPr>
          <a:xfrm>
            <a:off x="195261" y="1131335"/>
            <a:ext cx="4224339" cy="5421865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cxnSp>
        <p:nvCxnSpPr>
          <p:cNvPr id="29" name="Gerade Verbindung mit Pfeil 28"/>
          <p:cNvCxnSpPr/>
          <p:nvPr/>
        </p:nvCxnSpPr>
        <p:spPr>
          <a:xfrm rot="5400000" flipH="1" flipV="1">
            <a:off x="1216818" y="2842419"/>
            <a:ext cx="3048000" cy="13255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sp>
        <p:nvSpPr>
          <p:cNvPr id="13" name="Rechteck 12"/>
          <p:cNvSpPr/>
          <p:nvPr/>
        </p:nvSpPr>
        <p:spPr>
          <a:xfrm>
            <a:off x="0" y="0"/>
            <a:ext cx="3429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0" y="198438"/>
            <a:ext cx="5334000" cy="715962"/>
          </a:xfrm>
          <a:effectLst>
            <a:outerShdw blurRad="63500" dist="50800" dir="2700000" algn="ctr" rotWithShape="0">
              <a:schemeClr val="bg2">
                <a:alpha val="74998"/>
              </a:schemeClr>
            </a:outerShdw>
          </a:effectLst>
        </p:spPr>
        <p:txBody>
          <a:bodyPr>
            <a:noAutofit/>
          </a:bodyPr>
          <a:lstStyle/>
          <a:p>
            <a:pPr algn="l" eaLnBrk="1" hangingPunct="1">
              <a:defRPr/>
            </a:pPr>
            <a:r>
              <a:rPr lang="de-DE" b="1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LENA</a:t>
            </a:r>
            <a:endParaRPr lang="de-DE" b="1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Text Box 6"/>
          <p:cNvSpPr txBox="1">
            <a:spLocks noChangeArrowheads="1"/>
          </p:cNvSpPr>
          <p:nvPr/>
        </p:nvSpPr>
        <p:spPr bwMode="auto">
          <a:xfrm>
            <a:off x="3657600" y="914400"/>
            <a:ext cx="53911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de-DE" sz="2800" b="1" dirty="0" err="1"/>
              <a:t>L</a:t>
            </a:r>
            <a:r>
              <a:rPr lang="de-DE" sz="2800" dirty="0" err="1"/>
              <a:t>ow-</a:t>
            </a:r>
            <a:r>
              <a:rPr lang="de-DE" sz="2800" b="1" dirty="0" err="1"/>
              <a:t>E</a:t>
            </a:r>
            <a:r>
              <a:rPr lang="de-DE" sz="2800" dirty="0" err="1"/>
              <a:t>nergy</a:t>
            </a:r>
            <a:r>
              <a:rPr lang="de-DE" sz="2800" dirty="0">
                <a:solidFill>
                  <a:schemeClr val="bg1"/>
                </a:solidFill>
              </a:rPr>
              <a:t> </a:t>
            </a:r>
            <a:r>
              <a:rPr lang="de-DE" sz="2800" b="1" dirty="0"/>
              <a:t>N</a:t>
            </a:r>
            <a:r>
              <a:rPr lang="de-DE" sz="2800" dirty="0"/>
              <a:t>eutrino </a:t>
            </a:r>
            <a:r>
              <a:rPr lang="de-DE" sz="2800" b="1" dirty="0" err="1"/>
              <a:t>A</a:t>
            </a:r>
            <a:r>
              <a:rPr lang="de-DE" sz="2800" dirty="0" err="1"/>
              <a:t>stronomy</a:t>
            </a:r>
            <a:endParaRPr lang="en-US" sz="2000" i="1" dirty="0"/>
          </a:p>
        </p:txBody>
      </p:sp>
      <p:sp>
        <p:nvSpPr>
          <p:cNvPr id="14" name="Textfeld 13"/>
          <p:cNvSpPr txBox="1"/>
          <p:nvPr/>
        </p:nvSpPr>
        <p:spPr>
          <a:xfrm>
            <a:off x="3657600" y="1524000"/>
            <a:ext cx="5334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100" dirty="0"/>
              <a:t>Large-volume (50kt) liquid-scintillator detector</a:t>
            </a:r>
            <a:endParaRPr lang="de-DE" sz="2100" baseline="30000"/>
          </a:p>
        </p:txBody>
      </p:sp>
      <p:sp>
        <p:nvSpPr>
          <p:cNvPr id="9" name="Textfeld 8"/>
          <p:cNvSpPr txBox="1"/>
          <p:nvPr/>
        </p:nvSpPr>
        <p:spPr>
          <a:xfrm>
            <a:off x="4495800" y="3022699"/>
            <a:ext cx="358140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/>
              <a:t>Outline</a:t>
            </a:r>
            <a:endParaRPr lang="de-DE" sz="2400" dirty="0"/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de-DE" sz="2200" dirty="0"/>
              <a:t> Detector Layout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de-DE" sz="2200" dirty="0"/>
              <a:t> Low Energy Physics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de-DE" sz="2200" dirty="0"/>
              <a:t> Potential for High Energies</a:t>
            </a:r>
          </a:p>
          <a:p>
            <a:pPr>
              <a:spcAft>
                <a:spcPts val="1800"/>
              </a:spcAft>
              <a:buFont typeface="Wingdings" charset="2"/>
              <a:buChar char="§"/>
            </a:pPr>
            <a:r>
              <a:rPr lang="de-DE" sz="2200" baseline="30000" dirty="0"/>
              <a:t> </a:t>
            </a:r>
            <a:r>
              <a:rPr lang="de-DE" sz="2200" dirty="0"/>
              <a:t>Current R&amp;D Activities</a:t>
            </a:r>
            <a:endParaRPr lang="de-DE" sz="2100" baseline="30000" dirty="0"/>
          </a:p>
          <a:p>
            <a:endParaRPr lang="de-DE" sz="2100" baseline="30000"/>
          </a:p>
        </p:txBody>
      </p:sp>
      <p:pic>
        <p:nvPicPr>
          <p:cNvPr id="11" name="Bild 17" descr="lena_wo_text_3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0975" y="0"/>
            <a:ext cx="3095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/>
          </a:bodyPr>
          <a:lstStyle/>
          <a:p>
            <a:r>
              <a:rPr lang="de-DE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What remains to be done?</a:t>
            </a:r>
            <a:endParaRPr lang="de-DE" b="1" baseline="-2500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990600" y="1310819"/>
            <a:ext cx="740642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000">
                <a:solidFill>
                  <a:schemeClr val="bg1"/>
                </a:solidFill>
              </a:rPr>
              <a:t> </a:t>
            </a: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Verification of tracking performance in GEANT4 MC.</a:t>
            </a:r>
            <a:b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	(e.g. light scattering, PM density, neutron tracking)</a:t>
            </a: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Evaluation of low-energy limit to directionality</a:t>
            </a:r>
            <a:b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	</a:t>
            </a: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 proton decay into </a:t>
            </a: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  <a:sym typeface="Wingdings"/>
              </a:rPr>
              <a:t>p</a:t>
            </a:r>
            <a:r>
              <a:rPr lang="de-DE" sz="2400" b="1" baseline="3000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0</a:t>
            </a: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e</a:t>
            </a:r>
            <a:r>
              <a:rPr lang="de-DE" sz="2400" b="1" baseline="3000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sym typeface="Wingdings"/>
              </a:rPr>
              <a:t>+</a:t>
            </a:r>
            <a:endParaRPr lang="de-DE" sz="2400" b="1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Potential of atmospheric neutrino studies</a:t>
            </a:r>
            <a:b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	(from 50 MeV to 20 GeV)</a:t>
            </a: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Minimum hardware requirements:</a:t>
            </a:r>
            <a:b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	- PM (number, dynamic range, time jitter)</a:t>
            </a:r>
            <a:b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	- read-out electronics (FADCs?)</a:t>
            </a:r>
            <a:r>
              <a:rPr lang="de-DE" sz="240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sz="240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40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	- ...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19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algn="r"/>
            <a:r>
              <a:rPr lang="de-DE" b="1">
                <a:solidFill>
                  <a:srgbClr val="FF0000"/>
                </a:solidFill>
              </a:rPr>
              <a:t>Scintillator R&amp;D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3203575" y="1125538"/>
            <a:ext cx="547211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0496" name="Picture 16" descr="attenu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9288" y="2843213"/>
            <a:ext cx="2865437" cy="3825875"/>
          </a:xfrm>
          <a:prstGeom prst="rect">
            <a:avLst/>
          </a:prstGeom>
          <a:noFill/>
        </p:spPr>
      </p:pic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385763" y="6173788"/>
            <a:ext cx="879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>
                <a:solidFill>
                  <a:schemeClr val="bg1"/>
                </a:solidFill>
                <a:latin typeface="Arial Narrow" charset="0"/>
              </a:rPr>
              <a:t>light yield</a:t>
            </a:r>
          </a:p>
        </p:txBody>
      </p:sp>
      <p:sp>
        <p:nvSpPr>
          <p:cNvPr id="20498" name="Text Box 18"/>
          <p:cNvSpPr txBox="1">
            <a:spLocks noChangeArrowheads="1"/>
          </p:cNvSpPr>
          <p:nvPr/>
        </p:nvSpPr>
        <p:spPr bwMode="auto">
          <a:xfrm rot="16200000">
            <a:off x="5423693" y="5714207"/>
            <a:ext cx="15097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>
                <a:solidFill>
                  <a:schemeClr val="bg1"/>
                </a:solidFill>
                <a:latin typeface="Arial Narrow" charset="0"/>
              </a:rPr>
              <a:t>attenuation length</a:t>
            </a:r>
          </a:p>
        </p:txBody>
      </p:sp>
      <p:sp>
        <p:nvSpPr>
          <p:cNvPr id="20499" name="Text Box 19"/>
          <p:cNvSpPr txBox="1">
            <a:spLocks noChangeArrowheads="1"/>
          </p:cNvSpPr>
          <p:nvPr/>
        </p:nvSpPr>
        <p:spPr bwMode="auto">
          <a:xfrm>
            <a:off x="7046913" y="4284663"/>
            <a:ext cx="1406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>
                <a:solidFill>
                  <a:schemeClr val="bg1"/>
                </a:solidFill>
                <a:latin typeface="Arial Narrow" charset="0"/>
              </a:rPr>
              <a:t>scattering length</a:t>
            </a:r>
          </a:p>
        </p:txBody>
      </p:sp>
      <p:sp>
        <p:nvSpPr>
          <p:cNvPr id="20500" name="Text Box 20"/>
          <p:cNvSpPr txBox="1">
            <a:spLocks noChangeArrowheads="1"/>
          </p:cNvSpPr>
          <p:nvPr/>
        </p:nvSpPr>
        <p:spPr bwMode="auto">
          <a:xfrm rot="5400000">
            <a:off x="1908969" y="1318419"/>
            <a:ext cx="22399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0" i="1">
                <a:solidFill>
                  <a:schemeClr val="bg1"/>
                </a:solidFill>
                <a:latin typeface="Arial Narrow" charset="0"/>
              </a:rPr>
              <a:t>fluorescence time &amp; spectra</a:t>
            </a:r>
          </a:p>
        </p:txBody>
      </p:sp>
      <p:pic>
        <p:nvPicPr>
          <p:cNvPr id="20501" name="Picture 21" descr="IMG_28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2475" y="1808163"/>
            <a:ext cx="3311525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22" descr="lyfot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800" y="3743325"/>
            <a:ext cx="3286125" cy="2463800"/>
          </a:xfrm>
          <a:prstGeom prst="rect">
            <a:avLst/>
          </a:prstGeom>
          <a:noFill/>
        </p:spPr>
      </p:pic>
      <p:pic>
        <p:nvPicPr>
          <p:cNvPr id="20503" name="Picture 23" descr="fluorescence setu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375" y="277813"/>
            <a:ext cx="2700338" cy="36004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7" name="Picture 13" descr="dodecane"/>
          <p:cNvPicPr>
            <a:picLocks noChangeAspect="1" noChangeArrowheads="1"/>
          </p:cNvPicPr>
          <p:nvPr/>
        </p:nvPicPr>
        <p:blipFill>
          <a:blip r:embed="rId2"/>
          <a:srcRect t="23541" b="26375"/>
          <a:stretch>
            <a:fillRect/>
          </a:stretch>
        </p:blipFill>
        <p:spPr bwMode="auto">
          <a:xfrm rot="1886471">
            <a:off x="900113" y="3343275"/>
            <a:ext cx="3146425" cy="2101850"/>
          </a:xfrm>
          <a:prstGeom prst="rect">
            <a:avLst/>
          </a:prstGeom>
          <a:noFill/>
        </p:spPr>
      </p:pic>
      <p:pic>
        <p:nvPicPr>
          <p:cNvPr id="31752" name="Picture 8" descr="pxe"/>
          <p:cNvPicPr>
            <a:picLocks noChangeAspect="1" noChangeArrowheads="1"/>
          </p:cNvPicPr>
          <p:nvPr/>
        </p:nvPicPr>
        <p:blipFill>
          <a:blip r:embed="rId3"/>
          <a:srcRect l="10945" t="25438" r="12195" b="29208"/>
          <a:stretch>
            <a:fillRect/>
          </a:stretch>
        </p:blipFill>
        <p:spPr bwMode="auto">
          <a:xfrm>
            <a:off x="2339975" y="1241425"/>
            <a:ext cx="2232025" cy="1755775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975"/>
            <a:ext cx="8229600" cy="1143000"/>
          </a:xfrm>
        </p:spPr>
        <p:txBody>
          <a:bodyPr/>
          <a:lstStyle/>
          <a:p>
            <a:pPr algn="l"/>
            <a:r>
              <a:rPr lang="de-DE" b="1">
                <a:solidFill>
                  <a:srgbClr val="FF0000"/>
                </a:solidFill>
              </a:rPr>
              <a:t>Solvent Candidates</a:t>
            </a:r>
          </a:p>
        </p:txBody>
      </p:sp>
      <p:sp>
        <p:nvSpPr>
          <p:cNvPr id="31754" name="Line 10"/>
          <p:cNvSpPr>
            <a:spLocks noChangeShapeType="1"/>
          </p:cNvSpPr>
          <p:nvPr/>
        </p:nvSpPr>
        <p:spPr bwMode="auto">
          <a:xfrm>
            <a:off x="4643438" y="1341438"/>
            <a:ext cx="0" cy="53276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+mj-lt"/>
            </a:endParaRPr>
          </a:p>
        </p:txBody>
      </p:sp>
      <p:pic>
        <p:nvPicPr>
          <p:cNvPr id="31755" name="Picture 11" descr="lab"/>
          <p:cNvPicPr>
            <a:picLocks noChangeAspect="1" noChangeArrowheads="1"/>
          </p:cNvPicPr>
          <p:nvPr/>
        </p:nvPicPr>
        <p:blipFill>
          <a:blip r:embed="rId4"/>
          <a:srcRect l="15111" t="7417" r="29445" b="5667"/>
          <a:stretch>
            <a:fillRect/>
          </a:stretch>
        </p:blipFill>
        <p:spPr bwMode="auto">
          <a:xfrm rot="20345331">
            <a:off x="7173276" y="1086793"/>
            <a:ext cx="1584325" cy="3311525"/>
          </a:xfrm>
          <a:prstGeom prst="rect">
            <a:avLst/>
          </a:prstGeom>
          <a:noFill/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4849813" y="1341438"/>
            <a:ext cx="4043362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Aft>
                <a:spcPct val="50000"/>
              </a:spcAft>
            </a:pPr>
            <a:r>
              <a:rPr lang="de-DE" sz="2400" b="1">
                <a:solidFill>
                  <a:srgbClr val="FF0000"/>
                </a:solidFill>
                <a:latin typeface="+mj-lt"/>
              </a:rPr>
              <a:t>LAB</a:t>
            </a:r>
            <a:r>
              <a:rPr lang="de-DE" sz="2400" b="0">
                <a:solidFill>
                  <a:schemeClr val="bg1"/>
                </a:solidFill>
                <a:latin typeface="+mj-lt"/>
              </a:rPr>
              <a:t>, C</a:t>
            </a:r>
            <a:r>
              <a:rPr lang="de-DE" sz="2400" b="0" baseline="-25000">
                <a:solidFill>
                  <a:schemeClr val="bg1"/>
                </a:solidFill>
                <a:latin typeface="+mj-lt"/>
              </a:rPr>
              <a:t>16-19</a:t>
            </a:r>
            <a:r>
              <a:rPr lang="de-DE" sz="2400" b="0">
                <a:solidFill>
                  <a:schemeClr val="bg1"/>
                </a:solidFill>
                <a:latin typeface="+mj-lt"/>
              </a:rPr>
              <a:t>H</a:t>
            </a:r>
            <a:r>
              <a:rPr lang="de-DE" sz="2400" b="0" baseline="-25000">
                <a:solidFill>
                  <a:schemeClr val="bg1"/>
                </a:solidFill>
                <a:latin typeface="+mj-lt"/>
              </a:rPr>
              <a:t>26-32</a:t>
            </a:r>
            <a:r>
              <a:rPr lang="de-DE" sz="2400">
                <a:solidFill>
                  <a:srgbClr val="00FF00"/>
                </a:solidFill>
                <a:latin typeface="+mj-lt"/>
              </a:rPr>
              <a:t> 	</a:t>
            </a:r>
          </a:p>
          <a:p>
            <a:pPr marL="342900" indent="-342900"/>
            <a:r>
              <a:rPr lang="de-DE" sz="2000" b="0" i="1">
                <a:solidFill>
                  <a:schemeClr val="bg1"/>
                </a:solidFill>
                <a:latin typeface="+mj-lt"/>
              </a:rPr>
              <a:t>density:</a:t>
            </a:r>
            <a:r>
              <a:rPr lang="de-DE" sz="2000" b="0">
                <a:solidFill>
                  <a:schemeClr val="bg1"/>
                </a:solidFill>
                <a:latin typeface="+mj-lt"/>
              </a:rPr>
              <a:t>  0.86 kg/l</a:t>
            </a:r>
          </a:p>
          <a:p>
            <a:pPr marL="342900" indent="-342900"/>
            <a:r>
              <a:rPr lang="de-DE" sz="2000" b="0" i="1">
                <a:solidFill>
                  <a:schemeClr val="bg1"/>
                </a:solidFill>
                <a:latin typeface="+mj-lt"/>
              </a:rPr>
              <a:t>light yield: </a:t>
            </a:r>
            <a:r>
              <a:rPr lang="de-DE" sz="2000" b="0">
                <a:solidFill>
                  <a:schemeClr val="bg1"/>
                </a:solidFill>
                <a:latin typeface="+mj-lt"/>
              </a:rPr>
              <a:t> comparable</a:t>
            </a:r>
          </a:p>
          <a:p>
            <a:pPr marL="342900" indent="-342900"/>
            <a:r>
              <a:rPr lang="de-DE" sz="2000" b="0" i="1">
                <a:solidFill>
                  <a:schemeClr val="bg1"/>
                </a:solidFill>
                <a:latin typeface="+mj-lt"/>
              </a:rPr>
              <a:t>fluorescence decay:</a:t>
            </a:r>
            <a:r>
              <a:rPr lang="de-DE" sz="2000" b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2000">
                <a:solidFill>
                  <a:schemeClr val="bg1"/>
                </a:solidFill>
                <a:latin typeface="Symbol" charset="2"/>
                <a:cs typeface="Symbol" charset="2"/>
              </a:rPr>
              <a:t>  </a:t>
            </a:r>
            <a:r>
              <a:rPr lang="de-DE" sz="2000" b="0">
                <a:solidFill>
                  <a:schemeClr val="bg1"/>
                </a:solidFill>
                <a:latin typeface="+mj-lt"/>
              </a:rPr>
              <a:t>5.2ns</a:t>
            </a:r>
          </a:p>
          <a:p>
            <a:pPr marL="342900" indent="-342900"/>
            <a:r>
              <a:rPr lang="de-DE" sz="2000" b="0" i="1">
                <a:solidFill>
                  <a:schemeClr val="bg1"/>
                </a:solidFill>
                <a:latin typeface="+mj-lt"/>
              </a:rPr>
              <a:t>attenuation length:  &lt;</a:t>
            </a:r>
            <a:r>
              <a:rPr lang="de-DE" sz="2000" b="0">
                <a:solidFill>
                  <a:schemeClr val="bg1"/>
                </a:solidFill>
                <a:latin typeface="+mj-lt"/>
              </a:rPr>
              <a:t>20m</a:t>
            </a:r>
          </a:p>
          <a:p>
            <a:pPr marL="342900" indent="-342900"/>
            <a:r>
              <a:rPr lang="de-DE" sz="2000" i="1">
                <a:solidFill>
                  <a:schemeClr val="bg1"/>
                </a:solidFill>
                <a:latin typeface="+mj-lt"/>
              </a:rPr>
              <a:t>scattering length:       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25m	</a:t>
            </a:r>
            <a:endParaRPr lang="de-DE" sz="20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97025"/>
            <a:ext cx="4043363" cy="5184775"/>
          </a:xfrm>
        </p:spPr>
        <p:txBody>
          <a:bodyPr>
            <a:normAutofit lnSpcReduction="10000"/>
          </a:bodyPr>
          <a:lstStyle/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de-DE" sz="2400" b="1">
                <a:solidFill>
                  <a:srgbClr val="FF0000"/>
                </a:solidFill>
                <a:latin typeface="+mj-lt"/>
              </a:rPr>
              <a:t>PXE</a:t>
            </a:r>
            <a:r>
              <a:rPr lang="de-DE" sz="2400">
                <a:solidFill>
                  <a:schemeClr val="bg1"/>
                </a:solidFill>
                <a:latin typeface="+mj-lt"/>
              </a:rPr>
              <a:t>, C</a:t>
            </a:r>
            <a:r>
              <a:rPr lang="de-DE" sz="2400" baseline="-25000">
                <a:solidFill>
                  <a:schemeClr val="bg1"/>
                </a:solidFill>
                <a:latin typeface="+mj-lt"/>
              </a:rPr>
              <a:t>16</a:t>
            </a:r>
            <a:r>
              <a:rPr lang="de-DE" sz="2400">
                <a:solidFill>
                  <a:schemeClr val="bg1"/>
                </a:solidFill>
                <a:latin typeface="+mj-lt"/>
              </a:rPr>
              <a:t>H</a:t>
            </a:r>
            <a:r>
              <a:rPr lang="de-DE" sz="2400" baseline="-25000">
                <a:solidFill>
                  <a:schemeClr val="bg1"/>
                </a:solidFill>
                <a:latin typeface="+mj-lt"/>
              </a:rPr>
              <a:t>18</a:t>
            </a:r>
            <a:r>
              <a:rPr lang="de-DE" sz="2400" b="1">
                <a:solidFill>
                  <a:srgbClr val="00FF00"/>
                </a:solidFill>
                <a:latin typeface="+mj-lt"/>
              </a:rPr>
              <a:t> 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density: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 0.99 kg/l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light yield:</a:t>
            </a:r>
            <a:r>
              <a:rPr lang="de-DE" sz="2000">
                <a:solidFill>
                  <a:schemeClr val="bg1"/>
                </a:solidFill>
                <a:latin typeface="+mj-lt"/>
              </a:rPr>
              <a:t/>
            </a:r>
            <a:br>
              <a:rPr lang="de-DE" sz="2000">
                <a:solidFill>
                  <a:schemeClr val="bg1"/>
                </a:solidFill>
                <a:latin typeface="+mj-lt"/>
              </a:rPr>
            </a:br>
            <a:r>
              <a:rPr lang="de-DE" sz="2000">
                <a:solidFill>
                  <a:schemeClr val="bg1"/>
                </a:solidFill>
                <a:latin typeface="+mj-lt"/>
              </a:rPr>
              <a:t>ca. 10.000 ph/MeV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fluorescence decay: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  </a:t>
            </a:r>
            <a:r>
              <a:rPr lang="de-DE" sz="2000">
                <a:solidFill>
                  <a:schemeClr val="bg1"/>
                </a:solidFill>
                <a:latin typeface="Symbol" charset="2"/>
                <a:cs typeface="Symbol" charset="2"/>
              </a:rPr>
              <a:t> 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2.6ns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attenuation length:  </a:t>
            </a:r>
            <a:r>
              <a:rPr lang="de-DE" sz="2000">
                <a:solidFill>
                  <a:schemeClr val="bg1"/>
                </a:solidFill>
                <a:latin typeface="+mj-lt"/>
                <a:ea typeface="Times New Roman" pitchFamily="-65" charset="0"/>
                <a:cs typeface="Times New Roman" pitchFamily="-65" charset="0"/>
              </a:rPr>
              <a:t>≤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12m (purified)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scattering length:       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23m</a:t>
            </a:r>
            <a:r>
              <a:rPr lang="de-DE" sz="2400">
                <a:solidFill>
                  <a:schemeClr val="bg1"/>
                </a:solidFill>
                <a:latin typeface="+mj-lt"/>
              </a:rPr>
              <a:t/>
            </a:r>
            <a:br>
              <a:rPr lang="de-DE" sz="2400">
                <a:solidFill>
                  <a:schemeClr val="bg1"/>
                </a:solidFill>
                <a:latin typeface="+mj-lt"/>
              </a:rPr>
            </a:br>
            <a:endParaRPr lang="de-DE" sz="240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de-DE" sz="240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de-DE" sz="2400" b="1">
                <a:solidFill>
                  <a:srgbClr val="FF0000"/>
                </a:solidFill>
                <a:latin typeface="+mj-lt"/>
              </a:rPr>
              <a:t>+80% Dodecane</a:t>
            </a:r>
            <a:r>
              <a:rPr lang="de-DE" sz="2400">
                <a:solidFill>
                  <a:schemeClr val="bg1"/>
                </a:solidFill>
                <a:latin typeface="+mj-lt"/>
              </a:rPr>
              <a:t>, C</a:t>
            </a:r>
            <a:r>
              <a:rPr lang="de-DE" sz="2400" baseline="-25000">
                <a:solidFill>
                  <a:schemeClr val="bg1"/>
                </a:solidFill>
                <a:latin typeface="+mj-lt"/>
              </a:rPr>
              <a:t>12</a:t>
            </a:r>
            <a:r>
              <a:rPr lang="de-DE" sz="2400">
                <a:solidFill>
                  <a:schemeClr val="bg1"/>
                </a:solidFill>
                <a:latin typeface="+mj-lt"/>
              </a:rPr>
              <a:t>H</a:t>
            </a:r>
            <a:r>
              <a:rPr lang="de-DE" sz="2400" baseline="-25000">
                <a:solidFill>
                  <a:schemeClr val="bg1"/>
                </a:solidFill>
                <a:latin typeface="+mj-lt"/>
              </a:rPr>
              <a:t>26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density: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  0.80 kg/l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light yield:  ca. 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85%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fluorescence decay slower</a:t>
            </a:r>
            <a:endParaRPr lang="de-DE" sz="2000">
              <a:solidFill>
                <a:schemeClr val="bg1"/>
              </a:solidFill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attenuation length: 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&gt;12m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sz="2000" i="1">
                <a:solidFill>
                  <a:schemeClr val="bg1"/>
                </a:solidFill>
                <a:latin typeface="+mj-lt"/>
              </a:rPr>
              <a:t>scattering length:     </a:t>
            </a:r>
            <a:r>
              <a:rPr lang="de-DE" sz="2000">
                <a:solidFill>
                  <a:schemeClr val="bg1"/>
                </a:solidFill>
                <a:latin typeface="+mj-lt"/>
              </a:rPr>
              <a:t>33m</a:t>
            </a: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4800600" y="4419600"/>
            <a:ext cx="404336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Aft>
                <a:spcPct val="50000"/>
              </a:spcAft>
              <a:buFont typeface="Wingdings" charset="2"/>
              <a:buChar char="§"/>
            </a:pPr>
            <a:r>
              <a:rPr lang="de-DE" sz="2000" b="1">
                <a:solidFill>
                  <a:schemeClr val="bg1"/>
                </a:solidFill>
                <a:latin typeface="+mj-lt"/>
              </a:rPr>
              <a:t>Detector diameter of 30m or more is well feasible!</a:t>
            </a:r>
          </a:p>
          <a:p>
            <a:pPr marL="342900" indent="-342900">
              <a:spcAft>
                <a:spcPct val="50000"/>
              </a:spcAft>
              <a:buFont typeface="Wingdings" charset="2"/>
              <a:buChar char="§"/>
            </a:pPr>
            <a:r>
              <a:rPr lang="de-DE" sz="2000" b="0">
                <a:solidFill>
                  <a:schemeClr val="bg1"/>
                </a:solidFill>
                <a:latin typeface="+mj-lt"/>
              </a:rPr>
              <a:t>Fluorescence times (3-5ns) and light yield (200-500pe/MeV) depend on the solvent.</a:t>
            </a:r>
          </a:p>
          <a:p>
            <a:pPr marL="342900" indent="-342900">
              <a:spcAft>
                <a:spcPct val="50000"/>
              </a:spcAft>
              <a:buFont typeface="Wingdings" charset="2"/>
              <a:buChar char="§"/>
            </a:pPr>
            <a:r>
              <a:rPr lang="de-DE" sz="2000">
                <a:solidFill>
                  <a:schemeClr val="bg1"/>
                </a:solidFill>
                <a:latin typeface="+mj-lt"/>
              </a:rPr>
              <a:t>LAB is currently favored.</a:t>
            </a:r>
            <a:endParaRPr lang="de-DE" sz="2000" b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468313" y="1125538"/>
            <a:ext cx="82073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76800" y="-152400"/>
            <a:ext cx="3810000" cy="990600"/>
          </a:xfrm>
        </p:spPr>
        <p:txBody>
          <a:bodyPr>
            <a:normAutofit/>
          </a:bodyPr>
          <a:lstStyle/>
          <a:p>
            <a:pPr algn="l"/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Light sensors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876800" y="762000"/>
            <a:ext cx="4267200" cy="5715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sz="2000" b="1">
                <a:latin typeface="+mj-lt"/>
              </a:rPr>
              <a:t>Default Configuration</a:t>
            </a:r>
          </a:p>
          <a:p>
            <a:pPr>
              <a:buFont typeface="Wingdings" charset="2"/>
              <a:buChar char="§"/>
            </a:pPr>
            <a:r>
              <a:rPr lang="de-DE" sz="2000">
                <a:latin typeface="+mj-lt"/>
              </a:rPr>
              <a:t> 13,500 PMs of 20‘‘ cathode diameter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000">
                <a:latin typeface="+mj-lt"/>
              </a:rPr>
              <a:t> optical coverage: 30%</a:t>
            </a:r>
          </a:p>
          <a:p>
            <a:r>
              <a:rPr lang="de-DE" sz="2000" b="1">
                <a:latin typeface="+mj-lt"/>
              </a:rPr>
              <a:t>Smaller Photomultipliers</a:t>
            </a:r>
          </a:p>
          <a:p>
            <a:pPr>
              <a:buFont typeface="Wingdings" charset="2"/>
              <a:buChar char="§"/>
            </a:pPr>
            <a:r>
              <a:rPr lang="de-DE" sz="2000">
                <a:latin typeface="+mj-lt"/>
              </a:rPr>
              <a:t> machined PMs much cheaper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000">
                <a:latin typeface="+mj-lt"/>
              </a:rPr>
              <a:t> depends on cost per DAQ channel </a:t>
            </a:r>
          </a:p>
          <a:p>
            <a:r>
              <a:rPr lang="de-DE" sz="2000" b="1">
                <a:latin typeface="+mj-lt"/>
              </a:rPr>
              <a:t>Usage of Light Concentrators</a:t>
            </a:r>
          </a:p>
          <a:p>
            <a:pPr>
              <a:buFont typeface="Wingdings" charset="2"/>
              <a:buChar char="§"/>
            </a:pPr>
            <a:r>
              <a:rPr lang="de-DE" sz="2000">
                <a:latin typeface="+mj-lt"/>
              </a:rPr>
              <a:t> Borex cones double optical coverage</a:t>
            </a:r>
          </a:p>
          <a:p>
            <a:pPr>
              <a:buFont typeface="Wingdings" charset="2"/>
              <a:buChar char="§"/>
            </a:pPr>
            <a:r>
              <a:rPr lang="de-DE" sz="2000">
                <a:latin typeface="+mj-lt"/>
              </a:rPr>
              <a:t> Larger cones seem possible in LENA</a:t>
            </a:r>
          </a:p>
          <a:p>
            <a:endParaRPr lang="de-DE" sz="2000">
              <a:latin typeface="+mj-lt"/>
            </a:endParaRPr>
          </a:p>
          <a:p>
            <a:endParaRPr lang="de-DE" sz="2000">
              <a:latin typeface="+mj-lt"/>
            </a:endParaRPr>
          </a:p>
          <a:p>
            <a:endParaRPr lang="de-DE" sz="2000">
              <a:latin typeface="+mj-lt"/>
            </a:endParaRPr>
          </a:p>
          <a:p>
            <a:endParaRPr lang="de-DE" sz="2000">
              <a:latin typeface="+mj-lt"/>
            </a:endParaRPr>
          </a:p>
          <a:p>
            <a:endParaRPr lang="de-DE" sz="2000">
              <a:latin typeface="+mj-lt"/>
            </a:endParaRPr>
          </a:p>
          <a:p>
            <a:endParaRPr lang="de-DE" sz="2000">
              <a:latin typeface="+mj-lt"/>
            </a:endParaRPr>
          </a:p>
          <a:p>
            <a:endParaRPr lang="de-DE" sz="2000">
              <a:latin typeface="+mj-lt"/>
            </a:endParaRPr>
          </a:p>
          <a:p>
            <a:endParaRPr lang="de-DE" sz="1000">
              <a:latin typeface="+mj-lt"/>
            </a:endParaRPr>
          </a:p>
          <a:p>
            <a:r>
              <a:rPr lang="de-DE" sz="2000" b="1">
                <a:latin typeface="+mj-lt"/>
              </a:rPr>
              <a:t>Pressure resistance/encapsulation</a:t>
            </a:r>
            <a:br>
              <a:rPr lang="de-DE" sz="2000" b="1">
                <a:latin typeface="+mj-lt"/>
              </a:rPr>
            </a:br>
            <a:r>
              <a:rPr lang="de-DE" sz="2000">
                <a:latin typeface="+mj-lt"/>
              </a:rPr>
              <a:t>is needed for bottom PMTs (10 bar)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rot="10800000">
            <a:off x="1752600" y="4953000"/>
            <a:ext cx="19812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Bild 10" descr="Lena00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12" name="Bild 11" descr="CTF_conc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960812"/>
            <a:ext cx="2066898" cy="21351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019899" y="3962400"/>
            <a:ext cx="1819302" cy="1371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e-DE" i="1"/>
              <a:t>Light cone</a:t>
            </a:r>
          </a:p>
          <a:p>
            <a:r>
              <a:rPr lang="de-DE" i="1"/>
              <a:t>used in the</a:t>
            </a:r>
            <a:br>
              <a:rPr lang="de-DE" i="1"/>
            </a:br>
            <a:r>
              <a:rPr lang="de-DE" i="1"/>
              <a:t>Borexino</a:t>
            </a:r>
          </a:p>
          <a:p>
            <a:r>
              <a:rPr lang="de-DE" i="1"/>
              <a:t>prototype CTF</a:t>
            </a:r>
          </a:p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de-DE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Summary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99361" y="1185476"/>
            <a:ext cx="7186583" cy="4662815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  <a:gs pos="5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spcBef>
                <a:spcPts val="1800"/>
              </a:spcBef>
              <a:buFont typeface="Wingdings" charset="2"/>
              <a:buChar char="§"/>
            </a:pP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a large-volume liquid-scintillator detector like</a:t>
            </a:r>
            <a:b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LENA is a multipurpose neutrino observatory</a:t>
            </a:r>
          </a:p>
          <a:p>
            <a:pPr>
              <a:spcBef>
                <a:spcPts val="1800"/>
              </a:spcBef>
              <a:buFont typeface="Wingdings" charset="2"/>
              <a:buChar char="§"/>
            </a:pP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very rare event search as well as high-statistics</a:t>
            </a:r>
            <a:b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measurements of (astrophysical) sources </a:t>
            </a:r>
          </a:p>
          <a:p>
            <a:pPr>
              <a:spcBef>
                <a:spcPts val="1800"/>
              </a:spcBef>
              <a:buFont typeface="Wingdings" charset="2"/>
              <a:buChar char="§"/>
            </a:pP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track reconstruction at GeV energies opens</a:t>
            </a:r>
            <a:b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up the possibility for neutrino beam physics</a:t>
            </a:r>
            <a:b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and atmospheric neutrino detection</a:t>
            </a:r>
          </a:p>
          <a:p>
            <a:pPr>
              <a:spcBef>
                <a:spcPts val="1800"/>
              </a:spcBef>
              <a:buFont typeface="Wingdings" charset="2"/>
              <a:buChar char="§"/>
            </a:pP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work on liquid scintillator mostly completed,</a:t>
            </a:r>
            <a:b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280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  optimization of PM configuration on-going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23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l"/>
            <a:r>
              <a:rPr lang="de-DE" sz="2800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Bibliography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7200" y="609600"/>
            <a:ext cx="8229600" cy="589392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J. Peltoniemi, Simulations of neutrino oscillations for a wide band beam from CERN  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to LENA, arXiv:0911.4876 (2009)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 J. Peltoniemi, Liquid scintillator as tracking detector for high-energy events,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arXiv:0909.4974 (2009)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  T. Marrodan Undagoitia et al., Fluorescence decay-time constants in organic liquid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scintillators, Rev. Sci. Instr. 80 (2009) 043301, arXiv:0908.0616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 H. O. Back et al., Borexino collaboration, Phenylxylylethane (PXE): a high-density,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high-flashpoint organic liquid scintillator for applications in low-energy particle and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astrophysics experiments, Nucl. Instrum. Meth. A 585 (2008) 48, physics/0408032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 D. Autiero et al., Large underground, liquid based detectors for astro-particle physics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in Europe: scientic case and prospects, J. Cosm. Astrop. Phys. 0711 (2007) 011,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arXiv:0705.0116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 M. Wurm et al., Detection potential for the diffuse supernova neutrino background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in the large liquid-scintillator detector LENA, Phys. Rev. D 75, 023007 (2007),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astro-ph/ 0701305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 T. Marrodan Undagoitia et al., Search for the proton decay p-&gt;K+antineutrino in the large liquid scintillator detector LENA, hep-ph/0511230 </a:t>
            </a:r>
          </a:p>
          <a:p>
            <a:pPr>
              <a:spcAft>
                <a:spcPts val="600"/>
              </a:spcAft>
              <a:buFont typeface="Wingdings" charset="2"/>
              <a:buChar char="§"/>
            </a:pPr>
            <a:r>
              <a:rPr lang="de-DE" smtClean="0">
                <a:solidFill>
                  <a:schemeClr val="bg1"/>
                </a:solidFill>
              </a:rPr>
              <a:t> K. A. Hochmuth et al., Probing the Earth's interior with a large-volume liquid </a:t>
            </a:r>
            <a:br>
              <a:rPr lang="de-DE" smtClean="0">
                <a:solidFill>
                  <a:schemeClr val="bg1"/>
                </a:solidFill>
              </a:rPr>
            </a:br>
            <a:r>
              <a:rPr lang="de-DE" smtClean="0">
                <a:solidFill>
                  <a:schemeClr val="bg1"/>
                </a:solidFill>
              </a:rPr>
              <a:t>   scintillator detector, Astrop. Phys. 27 (2007) 21-29, hep-ph/0509136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24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/>
          </a:bodyPr>
          <a:lstStyle/>
          <a:p>
            <a:r>
              <a:rPr lang="de-DE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Backup Slides</a:t>
            </a:r>
            <a:endParaRPr lang="de-DE" b="1" baseline="-2500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25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/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Sensitivity to CP-Violating Phase</a:t>
            </a:r>
          </a:p>
        </p:txBody>
      </p:sp>
      <p:pic>
        <p:nvPicPr>
          <p:cNvPr id="4" name="Inhaltsplatzhalter 3" descr="sensitivity_delta_cp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05" r="-2046"/>
          <a:stretch>
            <a:fillRect/>
          </a:stretch>
        </p:blipFill>
        <p:spPr>
          <a:xfrm>
            <a:off x="457200" y="1085442"/>
            <a:ext cx="8077581" cy="544378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4431367" y="2337033"/>
            <a:ext cx="261878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2400"/>
              <a:t>3</a:t>
            </a:r>
            <a:r>
              <a:rPr lang="de-DE" sz="2400" b="1">
                <a:latin typeface="Symbol" charset="2"/>
                <a:cs typeface="Symbol" charset="2"/>
              </a:rPr>
              <a:t>s </a:t>
            </a:r>
            <a:r>
              <a:rPr lang="de-DE" sz="2000" i="1">
                <a:latin typeface="+mj-lt"/>
                <a:cs typeface="Symbol" charset="2"/>
              </a:rPr>
              <a:t>discovery potential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579837" y="2512641"/>
            <a:ext cx="526256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2</a:t>
            </a:r>
            <a:r>
              <a:rPr lang="de-DE" sz="2400" b="1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282729" y="2688250"/>
            <a:ext cx="526256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de-DE" sz="2400">
                <a:solidFill>
                  <a:schemeClr val="bg1"/>
                </a:solidFill>
              </a:rPr>
              <a:t>1</a:t>
            </a:r>
            <a:r>
              <a:rPr lang="de-DE" sz="2400" b="1">
                <a:solidFill>
                  <a:schemeClr val="bg1"/>
                </a:solidFill>
                <a:latin typeface="Symbol" charset="2"/>
                <a:cs typeface="Symbol" charset="2"/>
              </a:rPr>
              <a:t>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LAGUNA in Boulby, 9.12.							10/17	</a:t>
            </a:r>
          </a:p>
        </p:txBody>
      </p:sp>
      <p:sp>
        <p:nvSpPr>
          <p:cNvPr id="9" name="Textfeld 8"/>
          <p:cNvSpPr txBox="1"/>
          <p:nvPr/>
        </p:nvSpPr>
        <p:spPr>
          <a:xfrm rot="19165863">
            <a:off x="2958434" y="3376245"/>
            <a:ext cx="3029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i="1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/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Sensitivity to Mixing Angle θ</a:t>
            </a:r>
            <a:r>
              <a:rPr lang="de-DE" b="1" baseline="-25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13</a:t>
            </a:r>
          </a:p>
        </p:txBody>
      </p:sp>
      <p:pic>
        <p:nvPicPr>
          <p:cNvPr id="4" name="Inhaltsplatzhalter 3" descr="theta13_sensitivity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89" r="-1888"/>
          <a:stretch>
            <a:fillRect/>
          </a:stretch>
        </p:blipFill>
        <p:spPr>
          <a:xfrm>
            <a:off x="617799" y="1239696"/>
            <a:ext cx="7916982" cy="5290457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LAGUNA in Boulby, 9.12.							11/17	</a:t>
            </a:r>
          </a:p>
        </p:txBody>
      </p:sp>
      <p:sp>
        <p:nvSpPr>
          <p:cNvPr id="6" name="Textfeld 5"/>
          <p:cNvSpPr txBox="1"/>
          <p:nvPr/>
        </p:nvSpPr>
        <p:spPr>
          <a:xfrm rot="19165863">
            <a:off x="2958434" y="3376245"/>
            <a:ext cx="3029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i="1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/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Sensitivity to Mass Hierarchy</a:t>
            </a:r>
            <a:endParaRPr lang="de-DE" b="1" baseline="-2500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Inhaltsplatzhalter 3" descr="sensitivity_mass_hierarchy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223" r="-2725"/>
          <a:stretch>
            <a:fillRect/>
          </a:stretch>
        </p:blipFill>
        <p:spPr>
          <a:xfrm>
            <a:off x="457200" y="1023126"/>
            <a:ext cx="8229600" cy="549202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LAGUNA in Boulby, 9.12.							12/17	</a:t>
            </a:r>
          </a:p>
        </p:txBody>
      </p:sp>
      <p:sp>
        <p:nvSpPr>
          <p:cNvPr id="6" name="Textfeld 5"/>
          <p:cNvSpPr txBox="1"/>
          <p:nvPr/>
        </p:nvSpPr>
        <p:spPr>
          <a:xfrm rot="19165863">
            <a:off x="2958434" y="3376245"/>
            <a:ext cx="30291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i="1">
                <a:solidFill>
                  <a:schemeClr val="bg1">
                    <a:lumMod val="65000"/>
                  </a:schemeClr>
                </a:solidFill>
              </a:rPr>
              <a:t>preliminary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Bild 14" descr="lena_wo_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0"/>
            <a:ext cx="3429000" cy="6858000"/>
          </a:xfrm>
          <a:prstGeom prst="rect">
            <a:avLst/>
          </a:prstGeom>
        </p:spPr>
      </p:pic>
      <p:sp>
        <p:nvSpPr>
          <p:cNvPr id="58374" name="Line 9"/>
          <p:cNvSpPr>
            <a:spLocks noChangeShapeType="1"/>
          </p:cNvSpPr>
          <p:nvPr/>
        </p:nvSpPr>
        <p:spPr bwMode="auto">
          <a:xfrm>
            <a:off x="2667000" y="533400"/>
            <a:ext cx="1828800" cy="1641396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>
            <a:outerShdw dist="12700" dir="7200000">
              <a:schemeClr val="bg1">
                <a:alpha val="43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375" name="Line 9"/>
          <p:cNvSpPr>
            <a:spLocks noChangeShapeType="1"/>
          </p:cNvSpPr>
          <p:nvPr/>
        </p:nvSpPr>
        <p:spPr bwMode="auto">
          <a:xfrm>
            <a:off x="2819400" y="2181999"/>
            <a:ext cx="990600" cy="1170801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>
            <a:outerShdw dist="12700" dir="7200000">
              <a:schemeClr val="bg1">
                <a:alpha val="43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376" name="Line 9"/>
          <p:cNvSpPr>
            <a:spLocks noChangeShapeType="1"/>
          </p:cNvSpPr>
          <p:nvPr/>
        </p:nvSpPr>
        <p:spPr bwMode="auto">
          <a:xfrm>
            <a:off x="2743200" y="3172599"/>
            <a:ext cx="990600" cy="1170801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>
            <a:outerShdw dist="12700" dir="7200000">
              <a:schemeClr val="bg1">
                <a:alpha val="43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377" name="Line 9"/>
          <p:cNvSpPr>
            <a:spLocks noChangeShapeType="1"/>
          </p:cNvSpPr>
          <p:nvPr/>
        </p:nvSpPr>
        <p:spPr bwMode="auto">
          <a:xfrm>
            <a:off x="2743200" y="4343400"/>
            <a:ext cx="685800" cy="838200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>
            <a:outerShdw dist="12700" dir="7200000">
              <a:schemeClr val="bg1">
                <a:alpha val="43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378" name="Line 9"/>
          <p:cNvSpPr>
            <a:spLocks noChangeShapeType="1"/>
          </p:cNvSpPr>
          <p:nvPr/>
        </p:nvSpPr>
        <p:spPr bwMode="auto">
          <a:xfrm>
            <a:off x="2362200" y="5562600"/>
            <a:ext cx="900000" cy="0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triangle" w="med" len="med"/>
          </a:ln>
          <a:effectLst>
            <a:outerShdw dist="12700" dir="7200000">
              <a:schemeClr val="bg1">
                <a:alpha val="43000"/>
              </a:scheme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52400" y="305336"/>
            <a:ext cx="2971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de-DE" sz="2000" b="1" dirty="0" err="1">
                <a:solidFill>
                  <a:schemeClr val="bg1">
                    <a:lumMod val="50000"/>
                  </a:schemeClr>
                </a:solidFill>
              </a:rPr>
              <a:t>Liquid Scintillator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ca. 50kt PXE/LAB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b="1" dirty="0">
                <a:solidFill>
                  <a:schemeClr val="bg1">
                    <a:lumMod val="50000"/>
                  </a:schemeClr>
                </a:solidFill>
              </a:rPr>
              <a:t>Inner Nylon Vessel</a:t>
            </a:r>
            <a:br>
              <a:rPr lang="de-DE" sz="2000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radius: 13m</a:t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b="1" dirty="0">
                <a:solidFill>
                  <a:schemeClr val="bg1">
                    <a:lumMod val="50000"/>
                  </a:schemeClr>
                </a:solidFill>
              </a:rPr>
              <a:t>Buffer Region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inactive,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  <a:sym typeface="Symbol"/>
              </a:rPr>
              <a:t>D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r =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2m</a:t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b="1" dirty="0">
                <a:solidFill>
                  <a:schemeClr val="bg1">
                    <a:lumMod val="50000"/>
                  </a:schemeClr>
                </a:solidFill>
              </a:rPr>
              <a:t>Steel Tank, 13500 PMs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</a:rPr>
              <a:t>r = 15m, h = 100m,</a:t>
            </a:r>
            <a:r>
              <a:rPr lang="de-DE" sz="200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/>
            </a:r>
            <a:br>
              <a:rPr lang="de-DE" sz="200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optical coverage: 30%</a:t>
            </a:r>
            <a:br>
              <a:rPr lang="de-DE" sz="200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/>
            </a:r>
            <a:br>
              <a:rPr lang="de-DE" sz="200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Water Cherenkov Veto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/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1500 PMTs,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  <a:sym typeface="Symbol"/>
              </a:rPr>
              <a:t>D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r &gt; 2m</a:t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fast neutron shield</a:t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/>
            </a:r>
            <a:b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Egg-Shaped Cavern</a:t>
            </a:r>
            <a:br>
              <a:rPr lang="de-DE" sz="2000" b="1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</a:b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about 10</a:t>
            </a:r>
            <a:r>
              <a:rPr lang="de-DE" sz="2000" baseline="30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5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 m</a:t>
            </a:r>
            <a:r>
              <a:rPr lang="de-DE" sz="2000" baseline="30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3</a:t>
            </a:r>
            <a:endParaRPr lang="de-DE" sz="2000" dirty="0">
              <a:solidFill>
                <a:schemeClr val="bg1">
                  <a:lumMod val="50000"/>
                </a:schemeClr>
              </a:solidFill>
              <a:cs typeface="Arial Narrow"/>
              <a:sym typeface="Symbol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de-DE" sz="2000" b="1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Overburden: 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cs typeface="Arial Narrow"/>
                <a:sym typeface="Symbol"/>
              </a:rPr>
              <a:t>4000 mwe</a:t>
            </a:r>
            <a:endParaRPr lang="de-DE" sz="2000" b="1" dirty="0">
              <a:solidFill>
                <a:schemeClr val="bg1">
                  <a:lumMod val="50000"/>
                </a:schemeClr>
              </a:solidFill>
              <a:cs typeface="Arial Narrow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1828800" y="2181999"/>
            <a:ext cx="990600" cy="0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H="1">
            <a:off x="2133600" y="533400"/>
            <a:ext cx="533400" cy="0"/>
          </a:xfrm>
          <a:prstGeom prst="line">
            <a:avLst/>
          </a:prstGeom>
          <a:noFill/>
          <a:ln w="28440">
            <a:solidFill>
              <a:schemeClr val="bg1">
                <a:lumMod val="50000"/>
              </a:schemeClr>
            </a:solidFill>
            <a:miter lim="800000"/>
            <a:headEnd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6248400" y="1524000"/>
            <a:ext cx="2895600" cy="48768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200">
                <a:solidFill>
                  <a:schemeClr val="tx1"/>
                </a:solidFill>
              </a:rPr>
              <a:t> in total 70 ktons of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organic solvent,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LAB favoured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200">
                <a:solidFill>
                  <a:schemeClr val="tx1"/>
                </a:solidFill>
              </a:rPr>
              <a:t> design based on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experience with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Borexino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200">
                <a:solidFill>
                  <a:schemeClr val="tx1"/>
                </a:solidFill>
              </a:rPr>
              <a:t> tank diameter 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governed by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liquid transparency</a:t>
            </a:r>
          </a:p>
          <a:p>
            <a:pPr>
              <a:spcAft>
                <a:spcPts val="1200"/>
              </a:spcAft>
              <a:buFont typeface="Wingdings" charset="2"/>
              <a:buChar char="§"/>
            </a:pPr>
            <a:r>
              <a:rPr lang="de-DE" sz="2200">
                <a:solidFill>
                  <a:schemeClr val="tx1"/>
                </a:solidFill>
              </a:rPr>
              <a:t> optimization of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PM configuration</a:t>
            </a:r>
            <a:br>
              <a:rPr lang="de-DE" sz="2200">
                <a:solidFill>
                  <a:schemeClr val="tx1"/>
                </a:solidFill>
              </a:rPr>
            </a:br>
            <a:r>
              <a:rPr lang="de-DE" sz="2200">
                <a:solidFill>
                  <a:schemeClr val="tx1"/>
                </a:solidFill>
              </a:rPr>
              <a:t>   is on-going </a:t>
            </a:r>
          </a:p>
        </p:txBody>
      </p:sp>
      <p:sp>
        <p:nvSpPr>
          <p:cNvPr id="19" name="Titel 18"/>
          <p:cNvSpPr>
            <a:spLocks noGrp="1"/>
          </p:cNvSpPr>
          <p:nvPr>
            <p:ph type="title"/>
          </p:nvPr>
        </p:nvSpPr>
        <p:spPr>
          <a:xfrm>
            <a:off x="6477000" y="274638"/>
            <a:ext cx="2362200" cy="1096962"/>
          </a:xfrm>
        </p:spPr>
        <p:txBody>
          <a:bodyPr>
            <a:noAutofit/>
          </a:bodyPr>
          <a:lstStyle/>
          <a:p>
            <a:pPr algn="l"/>
            <a:r>
              <a:rPr lang="de-DE" sz="4000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Detector</a:t>
            </a:r>
            <a:br>
              <a:rPr lang="de-DE" sz="4000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4000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Layout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2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4039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800"/>
              </a:lnSpc>
              <a:spcAft>
                <a:spcPts val="1200"/>
              </a:spcAft>
            </a:pPr>
            <a:r>
              <a:rPr lang="de-DE" sz="2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Scinderella Sample Event:</a:t>
            </a: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4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n</a:t>
            </a:r>
            <a:r>
              <a:rPr lang="de-DE" sz="4222" b="1" baseline="-25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de-DE" sz="4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Quasi-Elastic Scattering</a:t>
            </a:r>
          </a:p>
        </p:txBody>
      </p:sp>
      <p:pic>
        <p:nvPicPr>
          <p:cNvPr id="6" name="Bild 5" descr="muon_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54" y="1232180"/>
            <a:ext cx="8071718" cy="554930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4735071" y="4486865"/>
            <a:ext cx="3340777" cy="1877581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 w="25400" cap="rnd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measured energy:   3.3%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energy:	      3.2%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track: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Length:			3%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Vertex:			0.11m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Angle:			0.6°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4039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800"/>
              </a:lnSpc>
              <a:spcAft>
                <a:spcPts val="1200"/>
              </a:spcAft>
            </a:pPr>
            <a:r>
              <a:rPr lang="de-DE" sz="2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Scinderella Sample Event:</a:t>
            </a: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sz="4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n</a:t>
            </a:r>
            <a:r>
              <a:rPr lang="de-DE" sz="4222" b="1" baseline="-25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m</a:t>
            </a:r>
            <a:r>
              <a:rPr lang="de-DE" sz="4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Multi-Pion Deep Inelastic Scattering</a:t>
            </a:r>
          </a:p>
        </p:txBody>
      </p:sp>
      <p:pic>
        <p:nvPicPr>
          <p:cNvPr id="4" name="Bild 3" descr="Bildschirmfoto 2009-11-25 um 11.48.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778" y="1280334"/>
            <a:ext cx="8062289" cy="551483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Rechteck 4"/>
          <p:cNvSpPr/>
          <p:nvPr/>
        </p:nvSpPr>
        <p:spPr>
          <a:xfrm>
            <a:off x="4735071" y="4486865"/>
            <a:ext cx="3340777" cy="1877581"/>
          </a:xfrm>
          <a:prstGeom prst="rect">
            <a:avLst/>
          </a:prstGeom>
          <a:gradFill>
            <a:gsLst>
              <a:gs pos="0">
                <a:schemeClr val="bg1">
                  <a:lumMod val="50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 w="25400" cap="rnd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measured energy:   3.6%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energy:		5%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Error in lepton track: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Length:			5%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Vertex:			0.11m</a:t>
            </a:r>
            <a:b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>
                <a:solidFill>
                  <a:schemeClr val="tx1">
                    <a:lumMod val="95000"/>
                    <a:lumOff val="5000"/>
                  </a:schemeClr>
                </a:solidFill>
              </a:rPr>
              <a:t>	Angle:			0.00rad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57200" y="1320536"/>
            <a:ext cx="8115194" cy="5463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-1403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de-DE" sz="2222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Scinderella Sample Event:</a:t>
            </a: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Proton Decay into π</a:t>
            </a:r>
            <a:r>
              <a:rPr lang="de-DE" b="1" baseline="30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0</a:t>
            </a:r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e</a:t>
            </a:r>
            <a:r>
              <a:rPr lang="de-DE" b="1" baseline="3000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+</a:t>
            </a:r>
          </a:p>
        </p:txBody>
      </p:sp>
      <p:pic>
        <p:nvPicPr>
          <p:cNvPr id="4" name="Bild 3" descr="Bildschirmfoto 2009-11-25 um 11.50.47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737373"/>
              </a:clrFrom>
              <a:clrTo>
                <a:srgbClr val="73737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728" y="1320536"/>
            <a:ext cx="8023666" cy="546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472"/>
            <a:ext cx="8229600" cy="1143000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Preliminary Results</a:t>
            </a:r>
            <a:endParaRPr lang="de-DE" b="1" baseline="-2500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23180" y="1493997"/>
            <a:ext cx="7635020" cy="4678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200"/>
              <a:t> 3</a:t>
            </a:r>
            <a:r>
              <a:rPr lang="de-DE" sz="2200">
                <a:latin typeface="Symbol" charset="2"/>
                <a:cs typeface="Symbol" charset="2"/>
              </a:rPr>
              <a:t>s</a:t>
            </a:r>
            <a:r>
              <a:rPr lang="de-DE" sz="2200"/>
              <a:t> sensitivity on </a:t>
            </a:r>
            <a:r>
              <a:rPr lang="de-DE" sz="2200">
                <a:latin typeface="Symbol" charset="2"/>
                <a:cs typeface="Symbol" charset="2"/>
              </a:rPr>
              <a:t>q</a:t>
            </a:r>
            <a:r>
              <a:rPr lang="de-DE" sz="2200" baseline="-25000"/>
              <a:t>13</a:t>
            </a:r>
            <a:r>
              <a:rPr lang="de-DE" sz="2200"/>
              <a:t>, </a:t>
            </a:r>
            <a:r>
              <a:rPr lang="de-DE" sz="2200">
                <a:latin typeface="Symbol" charset="2"/>
                <a:cs typeface="Symbol" charset="2"/>
              </a:rPr>
              <a:t>d</a:t>
            </a:r>
            <a:r>
              <a:rPr lang="de-DE" sz="2200" baseline="-25000"/>
              <a:t>CP</a:t>
            </a:r>
            <a:r>
              <a:rPr lang="de-DE" sz="2200"/>
              <a:t>, mass hierarchy for sin</a:t>
            </a:r>
            <a:r>
              <a:rPr lang="de-DE" sz="2200" baseline="30000"/>
              <a:t>2</a:t>
            </a:r>
            <a:r>
              <a:rPr lang="de-DE" sz="2200"/>
              <a:t>(2</a:t>
            </a:r>
            <a:r>
              <a:rPr lang="de-DE" sz="2200">
                <a:latin typeface="Symbol" charset="2"/>
                <a:cs typeface="Symbol" charset="2"/>
              </a:rPr>
              <a:t>q</a:t>
            </a:r>
            <a:r>
              <a:rPr lang="de-DE" sz="2200" baseline="-25000"/>
              <a:t>13</a:t>
            </a:r>
            <a:r>
              <a:rPr lang="de-DE" sz="2200"/>
              <a:t>)&gt;5x10</a:t>
            </a:r>
            <a:r>
              <a:rPr lang="de-DE" sz="2200" baseline="30000"/>
              <a:t>-3</a:t>
            </a: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200"/>
              <a:t> Detector Size: 50 kt very good, 100 kt would be better</a:t>
            </a: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200"/>
              <a:t> Energy resolution of about 3% fully sufficient,</a:t>
            </a:r>
            <a:br>
              <a:rPr lang="de-DE" sz="2200"/>
            </a:br>
            <a:r>
              <a:rPr lang="de-DE" sz="2200"/>
              <a:t>   resolution better than 5% will not improve results</a:t>
            </a: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200"/>
              <a:t> Vertical orientation is small disadvantage</a:t>
            </a:r>
            <a:br>
              <a:rPr lang="de-DE" sz="2200"/>
            </a:br>
            <a:r>
              <a:rPr lang="de-DE" sz="2200"/>
              <a:t>   (&lt;10% reduction in target mass)</a:t>
            </a: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200"/>
              <a:t> Baseline of &gt;1200 km needed for mass hierarchy</a:t>
            </a:r>
          </a:p>
          <a:p>
            <a:pPr>
              <a:spcAft>
                <a:spcPts val="2400"/>
              </a:spcAft>
              <a:buFont typeface="Wingdings" charset="2"/>
              <a:buChar char="§"/>
            </a:pPr>
            <a:r>
              <a:rPr lang="de-DE" sz="2200"/>
              <a:t> Improved background rejection not important,</a:t>
            </a:r>
            <a:br>
              <a:rPr lang="de-DE" sz="2200"/>
            </a:br>
            <a:r>
              <a:rPr lang="de-DE" sz="2200"/>
              <a:t>   beam contamination is the bottle-neck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32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8362"/>
          </a:xfrm>
        </p:spPr>
        <p:txBody>
          <a:bodyPr>
            <a:normAutofit/>
          </a:bodyPr>
          <a:lstStyle/>
          <a:p>
            <a:r>
              <a:rPr lang="de-DE" b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Low Energy Physics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419600" y="3025676"/>
            <a:ext cx="4724400" cy="230832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b="1">
                <a:solidFill>
                  <a:srgbClr val="FFFFFF"/>
                </a:solidFill>
              </a:rPr>
              <a:t>Detector Performance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Good energy resolution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Low detection threshold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Excellent background discrimination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Low background by purification</a:t>
            </a:r>
          </a:p>
          <a:p>
            <a:pPr>
              <a:buFont typeface="Wingdings" charset="2"/>
              <a:buChar char="§"/>
            </a:pPr>
            <a:r>
              <a:rPr lang="de-DE" sz="2200" b="1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No directional resolution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04800" y="1143000"/>
            <a:ext cx="5334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de-DE" sz="2400" b="1" dirty="0">
                <a:solidFill>
                  <a:schemeClr val="bg1"/>
                </a:solidFill>
              </a:rPr>
              <a:t>Physics Objectives</a:t>
            </a:r>
          </a:p>
          <a:p>
            <a:pPr>
              <a:buFont typeface="Wingdings" charset="2"/>
              <a:buChar char="§"/>
            </a:pPr>
            <a:r>
              <a:rPr lang="de-DE" sz="2200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Neutrinos from galactic Supernovae</a:t>
            </a:r>
          </a:p>
          <a:p>
            <a:pPr>
              <a:buFont typeface="Wingdings" charset="2"/>
              <a:buChar char="§"/>
            </a:pP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Diffuse Supernova neutrinos</a:t>
            </a:r>
          </a:p>
          <a:p>
            <a:pPr>
              <a:buFont typeface="Wingdings" charset="2"/>
              <a:buChar char="§"/>
            </a:pP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Solar neutrinos</a:t>
            </a:r>
          </a:p>
          <a:p>
            <a:pPr>
              <a:buFont typeface="Wingdings" charset="2"/>
              <a:buChar char="§"/>
            </a:pP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Geoneutrinos</a:t>
            </a:r>
          </a:p>
          <a:p>
            <a:pPr>
              <a:buFont typeface="Wingdings" charset="2"/>
              <a:buChar char="§"/>
            </a:pP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Indirect dark matter search</a:t>
            </a:r>
          </a:p>
          <a:p>
            <a:pPr>
              <a:buFont typeface="Wingdings" charset="2"/>
              <a:buChar char="§"/>
            </a:pPr>
            <a:r>
              <a:rPr lang="de-DE" sz="22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 Reactor neutrinos</a:t>
            </a:r>
            <a:endParaRPr lang="de-DE" sz="2200" b="1" baseline="30000" dirty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de-DE" sz="2100" baseline="3000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3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Galactic SN Neutrinos in LENA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28613" y="914400"/>
            <a:ext cx="424338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>
                <a:latin typeface="Symbol" charset="2"/>
                <a:cs typeface="Symbol" charset="2"/>
              </a:rPr>
              <a:t>n</a:t>
            </a:r>
            <a:r>
              <a:rPr lang="de-DE" sz="2200" baseline="-25000">
                <a:latin typeface="+mj-lt"/>
              </a:rPr>
              <a:t>e</a:t>
            </a:r>
            <a:r>
              <a:rPr lang="de-DE" sz="2200">
                <a:latin typeface="+mj-lt"/>
              </a:rPr>
              <a:t>	from neutronisation burst</a:t>
            </a:r>
            <a:br>
              <a:rPr lang="de-DE" sz="2200">
                <a:latin typeface="+mj-lt"/>
              </a:rPr>
            </a:br>
            <a:r>
              <a:rPr lang="de-DE" sz="2200">
                <a:latin typeface="Symbol" charset="2"/>
                <a:cs typeface="Symbol" charset="2"/>
              </a:rPr>
              <a:t>nn</a:t>
            </a:r>
            <a:r>
              <a:rPr lang="de-DE" sz="2200">
                <a:latin typeface="+mj-lt"/>
              </a:rPr>
              <a:t>	pairs of all flavors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	from protoneutronstar cooling</a:t>
            </a:r>
            <a:br>
              <a:rPr lang="de-DE" sz="2200">
                <a:latin typeface="+mj-lt"/>
              </a:rPr>
            </a:br>
            <a:endParaRPr lang="de-DE" sz="220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de-DE" sz="2200" b="1"/>
              <a:t>For “standard“ SN (10kpc, 8M</a:t>
            </a:r>
            <a:r>
              <a:rPr lang="de-DE" sz="2200" b="1" baseline="-25000">
                <a:latin typeface="Wingdings"/>
                <a:ea typeface="Wingdings"/>
                <a:cs typeface="Wingdings"/>
              </a:rPr>
              <a:t></a:t>
            </a:r>
            <a:r>
              <a:rPr lang="de-DE" sz="2200" b="1"/>
              <a:t>):</a:t>
            </a:r>
            <a:br>
              <a:rPr lang="de-DE" sz="2200" b="1"/>
            </a:br>
            <a:r>
              <a:rPr lang="de-DE" sz="2200" b="1"/>
              <a:t>	ca. 13k events in 50kt target</a:t>
            </a:r>
            <a:r>
              <a:rPr lang="de-DE" sz="2200" b="1">
                <a:latin typeface="+mj-lt"/>
              </a:rPr>
              <a:t> </a:t>
            </a:r>
          </a:p>
        </p:txBody>
      </p:sp>
      <p:pic>
        <p:nvPicPr>
          <p:cNvPr id="8" name="Picture 12" descr="SN time spectr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914400"/>
            <a:ext cx="3795712" cy="224296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aphicFrame>
        <p:nvGraphicFramePr>
          <p:cNvPr id="9" name="Tabelle 8"/>
          <p:cNvGraphicFramePr>
            <a:graphicFrameLocks noGrp="1"/>
          </p:cNvGraphicFramePr>
          <p:nvPr/>
        </p:nvGraphicFramePr>
        <p:xfrm>
          <a:off x="395289" y="3352800"/>
          <a:ext cx="8291511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2169741"/>
                <a:gridCol w="2324723"/>
                <a:gridCol w="2211136"/>
                <a:gridCol w="1585911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Channel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Rate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Threshold (MeV)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Spectrum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r>
                        <a:rPr kumimoji="0" lang="de-DE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e 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p → n e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8900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1.8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de-DE" sz="2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r>
                        <a:rPr kumimoji="0" lang="de-DE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e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12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C →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12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N e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200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17.3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  <a:latin typeface="+mj-lt"/>
                          <a:ea typeface="Zapf Dingbats"/>
                          <a:cs typeface="Zapf Dingbats"/>
                        </a:rPr>
                        <a:t>(</a:t>
                      </a:r>
                      <a:r>
                        <a:rPr lang="de-DE" sz="220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r>
                        <a:rPr lang="de-DE" sz="2200">
                          <a:solidFill>
                            <a:srgbClr val="000000"/>
                          </a:solidFill>
                          <a:latin typeface="+mj-lt"/>
                          <a:ea typeface="Zapf Dingbats"/>
                          <a:cs typeface="Zapf Dingbats"/>
                        </a:rPr>
                        <a:t>)</a:t>
                      </a:r>
                      <a:endParaRPr lang="de-DE" sz="2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r>
                        <a:rPr kumimoji="0" lang="de-DE" sz="2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e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12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C →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12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B e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130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13.4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  <a:latin typeface="+mj-lt"/>
                          <a:ea typeface="Zapf Dingbats"/>
                          <a:cs typeface="Zapf Dingbats"/>
                        </a:rPr>
                        <a:t>(</a:t>
                      </a:r>
                      <a:r>
                        <a:rPr lang="de-DE" sz="220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r>
                        <a:rPr lang="de-DE" sz="2200">
                          <a:solidFill>
                            <a:srgbClr val="000000"/>
                          </a:solidFill>
                          <a:latin typeface="+mj-lt"/>
                          <a:ea typeface="Zapf Dingbats"/>
                          <a:cs typeface="Zapf Dingbats"/>
                        </a:rPr>
                        <a:t>)</a:t>
                      </a:r>
                      <a:endParaRPr lang="de-DE" sz="2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 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12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C →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12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C* 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endParaRPr kumimoji="0" lang="de-DE" sz="2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860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15.1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✗</a:t>
                      </a:r>
                      <a:endParaRPr lang="de-DE" sz="2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 p → p 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endParaRPr kumimoji="0" lang="de-DE" sz="2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charset="0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2200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1.0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de-DE" sz="2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 e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-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 → e</a:t>
                      </a:r>
                      <a:r>
                        <a:rPr kumimoji="0" lang="de-DE" sz="22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-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 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</a:rPr>
                        <a:t>n</a:t>
                      </a:r>
                      <a:r>
                        <a:rPr kumimoji="0" lang="de-DE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700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</a:rPr>
                        <a:t>0.2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200">
                          <a:solidFill>
                            <a:srgbClr val="000000"/>
                          </a:solidFill>
                          <a:latin typeface="Zapf Dingbats"/>
                          <a:ea typeface="Zapf Dingbats"/>
                          <a:cs typeface="Zapf Dingbats"/>
                        </a:rPr>
                        <a:t>✓</a:t>
                      </a:r>
                      <a:endParaRPr lang="de-DE" sz="220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81013" y="1016913"/>
            <a:ext cx="357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>
                <a:latin typeface="+mj-lt"/>
              </a:rPr>
              <a:t>_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4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33413" y="4522113"/>
            <a:ext cx="357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>
                <a:latin typeface="Arial Narrow" charset="0"/>
              </a:rPr>
              <a:t>_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allAtOnce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ung 8"/>
          <p:cNvGrpSpPr/>
          <p:nvPr/>
        </p:nvGrpSpPr>
        <p:grpSpPr>
          <a:xfrm>
            <a:off x="1720441" y="4038600"/>
            <a:ext cx="3613559" cy="2751890"/>
            <a:chOff x="1720441" y="4038600"/>
            <a:chExt cx="3613559" cy="2751890"/>
          </a:xfrm>
        </p:grpSpPr>
        <p:pic>
          <p:nvPicPr>
            <p:cNvPr id="10" name="Bild 9" descr="Bild 1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0441" y="4038600"/>
              <a:ext cx="3613559" cy="2751890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11" name="Rechteck 10"/>
            <p:cNvSpPr/>
            <p:nvPr/>
          </p:nvSpPr>
          <p:spPr>
            <a:xfrm>
              <a:off x="4191000" y="4419600"/>
              <a:ext cx="509587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Scientific Gain of SN Observation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57200" y="914400"/>
            <a:ext cx="424338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 b="1">
                <a:latin typeface="+mj-lt"/>
              </a:rPr>
              <a:t>Astrophysics</a:t>
            </a:r>
            <a:endParaRPr lang="de-DE" sz="2200">
              <a:latin typeface="+mj-lt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Observe neutronisation burst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Cooling of the neutron star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</a:t>
            </a:r>
            <a:r>
              <a:rPr lang="de-DE" sz="2200" i="1">
                <a:latin typeface="+mj-lt"/>
              </a:rPr>
              <a:t>flavor-dependent spectra</a:t>
            </a:r>
            <a:br>
              <a:rPr lang="de-DE" sz="2200" i="1">
                <a:latin typeface="+mj-lt"/>
              </a:rPr>
            </a:br>
            <a:r>
              <a:rPr lang="de-DE" sz="2200" i="1">
                <a:latin typeface="+mj-lt"/>
              </a:rPr>
              <a:t>   and luminosity, time-dev.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Propagation of the shock wave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</a:t>
            </a:r>
            <a:r>
              <a:rPr lang="de-DE" sz="2200" i="1">
                <a:latin typeface="+mj-lt"/>
              </a:rPr>
              <a:t>by envelope matter effects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 i="1">
                <a:latin typeface="+mj-lt"/>
              </a:rPr>
              <a:t> </a:t>
            </a:r>
            <a:r>
              <a:rPr lang="de-DE" sz="2200">
                <a:latin typeface="+mj-lt"/>
              </a:rPr>
              <a:t>SNEWS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648200" y="899786"/>
            <a:ext cx="4243387" cy="4662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 b="1">
                <a:latin typeface="+mj-lt"/>
              </a:rPr>
              <a:t>Neutrino physics</a:t>
            </a:r>
            <a:endParaRPr lang="de-DE" sz="2200">
              <a:latin typeface="+mj-lt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Survival probability of </a:t>
            </a:r>
            <a:r>
              <a:rPr lang="de-DE" sz="2200">
                <a:latin typeface="Symbol" charset="2"/>
                <a:cs typeface="Symbol" charset="2"/>
              </a:rPr>
              <a:t>n</a:t>
            </a:r>
            <a:r>
              <a:rPr lang="de-DE" sz="2200" baseline="-25000">
                <a:latin typeface="+mj-lt"/>
              </a:rPr>
              <a:t>e</a:t>
            </a:r>
            <a:r>
              <a:rPr lang="de-DE" sz="2200">
                <a:latin typeface="+mj-lt"/>
              </a:rPr>
              <a:t> in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neutronisation burst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P</a:t>
            </a:r>
            <a:r>
              <a:rPr lang="de-DE" sz="2200" baseline="-25000">
                <a:latin typeface="+mj-lt"/>
              </a:rPr>
              <a:t>ee</a:t>
            </a:r>
            <a:r>
              <a:rPr lang="de-DE" sz="2200">
                <a:latin typeface="+mj-lt"/>
              </a:rPr>
              <a:t> ≈ 0 </a:t>
            </a:r>
            <a:r>
              <a:rPr lang="de-DE" sz="2200">
                <a:latin typeface="Arial Narrow" charset="0"/>
              </a:rPr>
              <a:t>→ </a:t>
            </a:r>
            <a:r>
              <a:rPr lang="de-DE" sz="2200">
                <a:latin typeface="+mj-lt"/>
              </a:rPr>
              <a:t>normal mass hierarchy</a:t>
            </a:r>
            <a:endParaRPr lang="de-DE" sz="2200" baseline="-25000">
              <a:latin typeface="+mj-lt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Resonant flavor conversions in 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the SN envelope: hierarchy, </a:t>
            </a:r>
            <a:r>
              <a:rPr lang="de-DE" sz="2200">
                <a:latin typeface="Symbol" charset="2"/>
                <a:cs typeface="Symbol" charset="2"/>
              </a:rPr>
              <a:t>q</a:t>
            </a:r>
            <a:r>
              <a:rPr lang="de-DE" sz="2200" baseline="-25000">
                <a:latin typeface="+mj-lt"/>
              </a:rPr>
              <a:t>13</a:t>
            </a:r>
            <a:endParaRPr lang="de-DE" sz="2200" i="1" baseline="-25000">
              <a:latin typeface="+mj-lt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Earth matter effect: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</a:t>
            </a:r>
            <a:r>
              <a:rPr lang="de-DE" sz="2200">
                <a:latin typeface="Symbol" charset="2"/>
                <a:cs typeface="Symbol" charset="2"/>
              </a:rPr>
              <a:t>n</a:t>
            </a:r>
            <a:r>
              <a:rPr lang="de-DE" sz="2200">
                <a:latin typeface="+mj-lt"/>
              </a:rPr>
              <a:t> mass hierarchy, </a:t>
            </a:r>
            <a:r>
              <a:rPr lang="de-DE" sz="2200">
                <a:latin typeface="Symbol" charset="2"/>
                <a:cs typeface="Symbol" charset="2"/>
              </a:rPr>
              <a:t>q</a:t>
            </a:r>
            <a:r>
              <a:rPr lang="de-DE" sz="2200" baseline="-25000">
                <a:latin typeface="+mj-lt"/>
              </a:rPr>
              <a:t>13</a:t>
            </a:r>
            <a:endParaRPr lang="de-DE" sz="2200" i="1" baseline="-25000">
              <a:latin typeface="+mj-lt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 i="1" baseline="-25000">
                <a:latin typeface="+mj-lt"/>
              </a:rPr>
              <a:t> </a:t>
            </a:r>
            <a:r>
              <a:rPr lang="de-DE" sz="2200">
                <a:latin typeface="+mj-lt"/>
              </a:rPr>
              <a:t>Observation of collective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neutrino oscillations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more exotic effects ...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rot="5400000">
            <a:off x="3493296" y="4050507"/>
            <a:ext cx="1371601" cy="10429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5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Diffuse SN Neutrinos in LENA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228600" y="1295400"/>
            <a:ext cx="4243387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>
                <a:latin typeface="+mj-lt"/>
              </a:rPr>
              <a:t>Regular galactic Supernova rate: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	1-3 per century</a:t>
            </a:r>
            <a:r>
              <a:rPr lang="de-DE" sz="2200" b="1">
                <a:latin typeface="+mj-lt"/>
              </a:rPr>
              <a:t/>
            </a:r>
            <a:br>
              <a:rPr lang="de-DE" sz="2200" b="1">
                <a:latin typeface="+mj-lt"/>
              </a:rPr>
            </a:br>
            <a:r>
              <a:rPr lang="de-DE" sz="2200" b="1">
                <a:latin typeface="+mj-lt"/>
              </a:rPr>
              <a:t/>
            </a:r>
            <a:br>
              <a:rPr lang="de-DE" sz="2200" b="1">
                <a:latin typeface="+mj-lt"/>
              </a:rPr>
            </a:br>
            <a:r>
              <a:rPr lang="de-DE" sz="2200" b="1">
                <a:latin typeface="+mj-lt"/>
              </a:rPr>
              <a:t>Alternative access: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isotropic </a:t>
            </a:r>
            <a:r>
              <a:rPr lang="de-DE" sz="2200">
                <a:latin typeface="Symbol" charset="2"/>
                <a:cs typeface="Symbol" charset="2"/>
              </a:rPr>
              <a:t>n</a:t>
            </a:r>
            <a:r>
              <a:rPr lang="de-DE" sz="2200">
                <a:latin typeface="Arial Narrow" charset="0"/>
              </a:rPr>
              <a:t> </a:t>
            </a:r>
            <a:r>
              <a:rPr lang="de-DE" sz="2200">
                <a:latin typeface="+mj-lt"/>
              </a:rPr>
              <a:t>background generated 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by SN on cosmic scales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redshifted by cosmic expansion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flux: 100/cm</a:t>
            </a:r>
            <a:r>
              <a:rPr lang="de-DE" sz="2200" baseline="30000">
                <a:latin typeface="+mj-lt"/>
              </a:rPr>
              <a:t>2</a:t>
            </a:r>
            <a:r>
              <a:rPr lang="de-DE" sz="2200">
                <a:latin typeface="+mj-lt"/>
              </a:rPr>
              <a:t>s of all flavours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200">
                <a:latin typeface="+mj-lt"/>
              </a:rPr>
              <a:t> rate too low for detection in   </a:t>
            </a:r>
            <a:br>
              <a:rPr lang="de-DE" sz="2200">
                <a:latin typeface="+mj-lt"/>
              </a:rPr>
            </a:br>
            <a:r>
              <a:rPr lang="de-DE" sz="2200">
                <a:latin typeface="+mj-lt"/>
              </a:rPr>
              <a:t>   current neutrino experiments </a:t>
            </a:r>
            <a:r>
              <a:rPr lang="de-DE" sz="2200" b="1">
                <a:latin typeface="+mj-lt"/>
              </a:rPr>
              <a:t/>
            </a:r>
            <a:br>
              <a:rPr lang="de-DE" sz="2200" b="1">
                <a:latin typeface="+mj-lt"/>
              </a:rPr>
            </a:br>
            <a:r>
              <a:rPr lang="de-DE" sz="2200" b="1">
                <a:latin typeface="+mj-lt"/>
              </a:rPr>
              <a:t/>
            </a:r>
            <a:br>
              <a:rPr lang="de-DE" sz="2200" b="1">
                <a:latin typeface="+mj-lt"/>
              </a:rPr>
            </a:br>
            <a:r>
              <a:rPr lang="de-DE" sz="2200" b="1">
                <a:latin typeface="+mj-lt"/>
              </a:rPr>
              <a:t>In LENA</a:t>
            </a:r>
            <a:r>
              <a:rPr lang="de-DE" sz="2200">
                <a:latin typeface="+mj-lt"/>
              </a:rPr>
              <a:t>: 4-30 </a:t>
            </a:r>
            <a:r>
              <a:rPr lang="de-DE" sz="2200">
                <a:latin typeface="Symbol" charset="2"/>
                <a:cs typeface="Symbol" charset="2"/>
                <a:sym typeface="Symbol"/>
              </a:rPr>
              <a:t>n</a:t>
            </a:r>
            <a:r>
              <a:rPr lang="de-DE" sz="2200" baseline="-25000">
                <a:latin typeface="+mj-lt"/>
                <a:cs typeface="Arial Narrow"/>
                <a:sym typeface="Symbol"/>
              </a:rPr>
              <a:t>e </a:t>
            </a:r>
            <a:r>
              <a:rPr lang="de-DE" sz="2200">
                <a:latin typeface="+mj-lt"/>
                <a:cs typeface="Arial Narrow"/>
                <a:sym typeface="Symbol"/>
              </a:rPr>
              <a:t>per year (50kta)</a:t>
            </a:r>
            <a:endParaRPr lang="de-DE" sz="2200">
              <a:latin typeface="+mj-lt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852613" y="5436513"/>
            <a:ext cx="357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>
                <a:latin typeface="Arial Narrow" charset="0"/>
              </a:rPr>
              <a:t>_</a:t>
            </a:r>
          </a:p>
        </p:txBody>
      </p:sp>
      <p:sp>
        <p:nvSpPr>
          <p:cNvPr id="17" name="Rechteck 16"/>
          <p:cNvSpPr/>
          <p:nvPr/>
        </p:nvSpPr>
        <p:spPr bwMode="auto">
          <a:xfrm>
            <a:off x="5436000" y="4495800"/>
            <a:ext cx="4572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ヒラギノ角ゴ Pro W3" charset="-128"/>
            </a:endParaRPr>
          </a:p>
        </p:txBody>
      </p:sp>
      <p:pic>
        <p:nvPicPr>
          <p:cNvPr id="20" name="Bild 19" descr="DsnEventSpectrum.png"/>
          <p:cNvPicPr>
            <a:picLocks noChangeAspect="1"/>
          </p:cNvPicPr>
          <p:nvPr/>
        </p:nvPicPr>
        <p:blipFill>
          <a:blip r:embed="rId2"/>
          <a:srcRect r="51625"/>
          <a:stretch>
            <a:fillRect/>
          </a:stretch>
        </p:blipFill>
        <p:spPr>
          <a:xfrm>
            <a:off x="4648200" y="2526966"/>
            <a:ext cx="4267200" cy="364523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6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6863" y="0"/>
            <a:ext cx="8389937" cy="868362"/>
          </a:xfrm>
        </p:spPr>
        <p:txBody>
          <a:bodyPr>
            <a:norm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Background in Liquid Scintillators</a:t>
            </a:r>
          </a:p>
        </p:txBody>
      </p:sp>
      <p:pic>
        <p:nvPicPr>
          <p:cNvPr id="5" name="Picture 7" descr="pyhäsalmi0706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4267200" y="990600"/>
            <a:ext cx="4752975" cy="3959225"/>
          </a:xfrm>
          <a:noFill/>
          <a:ln/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8600" y="1066800"/>
            <a:ext cx="4090987" cy="540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Detection via Inverse Beta Decay</a:t>
            </a:r>
          </a:p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	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 baseline="-25000">
                <a:latin typeface="+mj-lt"/>
              </a:rPr>
              <a:t>e</a:t>
            </a:r>
            <a:r>
              <a:rPr lang="de-DE" sz="2000">
                <a:latin typeface="+mj-lt"/>
              </a:rPr>
              <a:t>+p </a:t>
            </a:r>
            <a:r>
              <a:rPr lang="de-DE" sz="2000">
                <a:latin typeface="+mj-lt"/>
                <a:sym typeface="Symbol"/>
              </a:rPr>
              <a:t> </a:t>
            </a:r>
            <a:r>
              <a:rPr lang="de-DE" sz="2000">
                <a:latin typeface="+mj-lt"/>
                <a:cs typeface="Arial Narrow"/>
                <a:sym typeface="Symbol"/>
              </a:rPr>
              <a:t>n+e</a:t>
            </a:r>
            <a:r>
              <a:rPr lang="de-DE" sz="2000" baseline="30000">
                <a:latin typeface="+mj-lt"/>
                <a:cs typeface="Arial Narrow"/>
                <a:sym typeface="Symbol"/>
              </a:rPr>
              <a:t>+</a:t>
            </a:r>
          </a:p>
          <a:p>
            <a:pPr>
              <a:spcBef>
                <a:spcPct val="50000"/>
              </a:spcBef>
              <a:spcAft>
                <a:spcPts val="1200"/>
              </a:spcAft>
            </a:pPr>
            <a:r>
              <a:rPr lang="de-DE" sz="2000">
                <a:latin typeface="+mj-lt"/>
                <a:cs typeface="Arial Narrow"/>
                <a:sym typeface="Symbol"/>
              </a:rPr>
              <a:t>   allows discrimination of most</a:t>
            </a:r>
            <a:br>
              <a:rPr lang="de-DE" sz="2000">
                <a:latin typeface="+mj-lt"/>
                <a:cs typeface="Arial Narrow"/>
                <a:sym typeface="Symbol"/>
              </a:rPr>
            </a:br>
            <a:r>
              <a:rPr lang="de-DE" sz="2000">
                <a:latin typeface="+mj-lt"/>
                <a:cs typeface="Arial Narrow"/>
                <a:sym typeface="Symbol"/>
              </a:rPr>
              <a:t>   single-event background limiting</a:t>
            </a:r>
            <a:br>
              <a:rPr lang="de-DE" sz="2000">
                <a:latin typeface="+mj-lt"/>
                <a:cs typeface="Arial Narrow"/>
                <a:sym typeface="Symbol"/>
              </a:rPr>
            </a:br>
            <a:r>
              <a:rPr lang="de-DE" sz="2000">
                <a:latin typeface="+mj-lt"/>
                <a:cs typeface="Arial Narrow"/>
                <a:sym typeface="Symbol"/>
              </a:rPr>
              <a:t>   the detection in SK</a:t>
            </a:r>
          </a:p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Remaining Background Sources</a:t>
            </a:r>
            <a:endParaRPr lang="de-DE" sz="2000">
              <a:latin typeface="+mj-lt"/>
            </a:endParaRP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000">
                <a:latin typeface="+mj-lt"/>
              </a:rPr>
              <a:t> reactor and atmospheric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 baseline="-25000">
                <a:latin typeface="+mj-lt"/>
              </a:rPr>
              <a:t>e</a:t>
            </a:r>
            <a:r>
              <a:rPr lang="de-DE" sz="2000">
                <a:latin typeface="+mj-lt"/>
              </a:rPr>
              <a:t>‘s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000">
                <a:latin typeface="+mj-lt"/>
              </a:rPr>
              <a:t> cosmogenic </a:t>
            </a:r>
            <a:r>
              <a:rPr lang="de-DE" sz="2000">
                <a:latin typeface="Symbol" charset="2"/>
                <a:cs typeface="Symbol" charset="2"/>
              </a:rPr>
              <a:t>b</a:t>
            </a:r>
            <a:r>
              <a:rPr lang="de-DE" sz="2000">
                <a:latin typeface="+mj-lt"/>
              </a:rPr>
              <a:t>n-emitters: </a:t>
            </a:r>
            <a:r>
              <a:rPr lang="de-DE" sz="2000" baseline="30000">
                <a:latin typeface="+mj-lt"/>
              </a:rPr>
              <a:t>9</a:t>
            </a:r>
            <a:r>
              <a:rPr lang="de-DE" sz="2000">
                <a:latin typeface="+mj-lt"/>
              </a:rPr>
              <a:t>Li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000">
                <a:latin typeface="+mj-lt"/>
              </a:rPr>
              <a:t> fast neutrons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000">
                <a:latin typeface="+mj-lt"/>
              </a:rPr>
              <a:t> solar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 baseline="-25000">
                <a:latin typeface="+mj-lt"/>
              </a:rPr>
              <a:t>e</a:t>
            </a:r>
            <a:r>
              <a:rPr lang="de-DE" sz="2000">
                <a:latin typeface="+mj-lt"/>
              </a:rPr>
              <a:t>‘s</a:t>
            </a:r>
          </a:p>
          <a:p>
            <a:pPr>
              <a:spcBef>
                <a:spcPts val="600"/>
              </a:spcBef>
              <a:spcAft>
                <a:spcPts val="1800"/>
              </a:spcAft>
              <a:buFont typeface="Wingdings" charset="2"/>
              <a:buChar char="§"/>
            </a:pPr>
            <a:r>
              <a:rPr lang="de-DE" sz="2000">
                <a:latin typeface="+mj-lt"/>
              </a:rPr>
              <a:t> neutrons from atm.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>
                <a:latin typeface="+mj-lt"/>
              </a:rPr>
              <a:t>‘s (NC on </a:t>
            </a:r>
            <a:r>
              <a:rPr lang="de-DE" sz="2000" baseline="30000">
                <a:latin typeface="+mj-lt"/>
              </a:rPr>
              <a:t>12</a:t>
            </a:r>
            <a:r>
              <a:rPr lang="de-DE" sz="2000">
                <a:latin typeface="+mj-lt"/>
              </a:rPr>
              <a:t>C)</a:t>
            </a:r>
          </a:p>
          <a:p>
            <a:pPr>
              <a:spcBef>
                <a:spcPts val="600"/>
              </a:spcBef>
              <a:buFont typeface="Wingdings" charset="2"/>
              <a:buChar char="§"/>
            </a:pPr>
            <a:r>
              <a:rPr lang="de-DE" sz="2000" b="1">
                <a:cs typeface="Arial Narrow"/>
                <a:sym typeface="Symbol"/>
              </a:rPr>
              <a:t>Expected rate</a:t>
            </a:r>
            <a:r>
              <a:rPr lang="de-DE" sz="2000" b="1">
                <a:solidFill>
                  <a:srgbClr val="000000"/>
                </a:solidFill>
                <a:cs typeface="Arial Narrow"/>
                <a:sym typeface="Symbol"/>
              </a:rPr>
              <a:t>:    2-20 ev/50kta</a:t>
            </a:r>
            <a:r>
              <a:rPr lang="de-DE" sz="2000">
                <a:cs typeface="Arial Narrow"/>
                <a:sym typeface="Symbol"/>
              </a:rPr>
              <a:t/>
            </a:r>
            <a:br>
              <a:rPr lang="de-DE" sz="2000">
                <a:cs typeface="Arial Narrow"/>
                <a:sym typeface="Symbol"/>
              </a:rPr>
            </a:br>
            <a:r>
              <a:rPr lang="de-DE" sz="2000" i="1">
                <a:cs typeface="Arial Narrow"/>
                <a:sym typeface="Symbol"/>
              </a:rPr>
              <a:t>(in energy window from 10-25MeV)</a:t>
            </a:r>
            <a:endParaRPr lang="de-DE" sz="2000" i="1">
              <a:latin typeface="+mj-lt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09613" y="1295400"/>
            <a:ext cx="357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latin typeface="+mj-lt"/>
              </a:rPr>
              <a:t>_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995613" y="3352800"/>
            <a:ext cx="357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latin typeface="+mj-lt"/>
              </a:rPr>
              <a:t>_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495800" y="5106650"/>
            <a:ext cx="4191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 b="1">
                <a:latin typeface="+mj-lt"/>
              </a:rPr>
              <a:t>Scientific Gain</a:t>
            </a:r>
            <a:endParaRPr lang="de-DE" sz="2000">
              <a:latin typeface="+mj-lt"/>
            </a:endParaRP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000">
                <a:latin typeface="+mj-lt"/>
              </a:rPr>
              <a:t> first detection of DSN </a:t>
            </a:r>
          </a:p>
          <a:p>
            <a:pPr>
              <a:spcBef>
                <a:spcPct val="50000"/>
              </a:spcBef>
              <a:buFont typeface="Wingdings" charset="2"/>
              <a:buChar char="§"/>
            </a:pPr>
            <a:r>
              <a:rPr lang="de-DE" sz="2000">
                <a:latin typeface="+mj-lt"/>
              </a:rPr>
              <a:t> information on SN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>
                <a:latin typeface="+mj-lt"/>
              </a:rPr>
              <a:t> spectrum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990600" y="4495800"/>
            <a:ext cx="3571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000">
                <a:latin typeface="+mj-lt"/>
              </a:rPr>
              <a:t>_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65658" y="6568074"/>
            <a:ext cx="8978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>
                <a:solidFill>
                  <a:srgbClr val="FFFFFF"/>
                </a:solidFill>
              </a:rPr>
              <a:t>Michael Wurm, TUM						    Physics with LENA								</a:t>
            </a:r>
            <a:fld id="{F1E89C2F-3873-504C-8F48-0CA0A1BDACAE}" type="slidenum">
              <a:rPr sz="1200">
                <a:solidFill>
                  <a:schemeClr val="bg2"/>
                </a:solidFill>
              </a:rPr>
              <a:pPr/>
              <a:t>7</a:t>
            </a:fld>
            <a:r>
              <a:rPr lang="de-DE" sz="1200">
                <a:solidFill>
                  <a:srgbClr val="FFFFFF"/>
                </a:solidFill>
              </a:rPr>
              <a:t>/24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46038"/>
            <a:ext cx="8389937" cy="868362"/>
          </a:xfrm>
        </p:spPr>
        <p:txBody>
          <a:bodyPr>
            <a:noAutofit/>
          </a:bodyPr>
          <a:lstStyle/>
          <a:p>
            <a:r>
              <a:rPr lang="de-DE" b="1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Arial Narrow"/>
              </a:rPr>
              <a:t>Solar Neutrinos in LENA</a:t>
            </a:r>
          </a:p>
        </p:txBody>
      </p:sp>
      <p:pic>
        <p:nvPicPr>
          <p:cNvPr id="33" name="Bild 32" descr="Bild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92" y="4373733"/>
            <a:ext cx="4191000" cy="2347912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381000" y="5543490"/>
            <a:ext cx="990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1800"/>
              </a:spcBef>
            </a:pPr>
            <a:r>
              <a:rPr lang="de-DE" sz="20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(18kt)</a:t>
            </a:r>
          </a:p>
        </p:txBody>
      </p:sp>
      <p:sp>
        <p:nvSpPr>
          <p:cNvPr id="9" name="Rechteck 8"/>
          <p:cNvSpPr/>
          <p:nvPr/>
        </p:nvSpPr>
        <p:spPr>
          <a:xfrm>
            <a:off x="4648200" y="914400"/>
            <a:ext cx="4572000" cy="586314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176713">
              <a:spcAft>
                <a:spcPts val="600"/>
              </a:spcAft>
            </a:pPr>
            <a:r>
              <a:rPr lang="de-DE" sz="2000" b="1"/>
              <a:t>Detection Channel</a:t>
            </a:r>
          </a:p>
          <a:p>
            <a:pPr defTabSz="4176713">
              <a:spcAft>
                <a:spcPts val="2400"/>
              </a:spcAft>
            </a:pPr>
            <a:r>
              <a:rPr lang="de-DE" sz="2000"/>
              <a:t>elastic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/>
              <a:t>e scattering, E &gt; 0.2MeV</a:t>
            </a:r>
          </a:p>
          <a:p>
            <a:pPr defTabSz="4176713">
              <a:spcAft>
                <a:spcPts val="600"/>
              </a:spcAft>
            </a:pPr>
            <a:r>
              <a:rPr lang="de-DE" sz="2000" b="1"/>
              <a:t>Background Requirements</a:t>
            </a:r>
            <a:endParaRPr lang="de-DE" sz="2000"/>
          </a:p>
          <a:p>
            <a:pPr defTabSz="4176713"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U/Th concentration of 10</a:t>
            </a:r>
            <a:r>
              <a:rPr lang="de-DE" sz="2000" baseline="30000"/>
              <a:t>-18 </a:t>
            </a:r>
            <a:r>
              <a:rPr lang="de-DE" sz="2000"/>
              <a:t>g/g</a:t>
            </a:r>
            <a:br>
              <a:rPr lang="de-DE" sz="2000"/>
            </a:br>
            <a:r>
              <a:rPr lang="de-DE" sz="2000"/>
              <a:t>   (achieved in Borexino)</a:t>
            </a:r>
          </a:p>
          <a:p>
            <a:pPr defTabSz="4176713">
              <a:spcAft>
                <a:spcPts val="2400"/>
              </a:spcAft>
              <a:buFont typeface="Wingdings" charset="2"/>
              <a:buChar char="§"/>
            </a:pPr>
            <a:r>
              <a:rPr lang="de-DE" sz="2000"/>
              <a:t> shielding of &gt;3500 mwe</a:t>
            </a:r>
            <a:br>
              <a:rPr lang="de-DE" sz="2000"/>
            </a:br>
            <a:r>
              <a:rPr lang="de-DE" sz="2000"/>
              <a:t>   for CNO/pep-</a:t>
            </a:r>
            <a:r>
              <a:rPr lang="de-DE" sz="200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de-DE" sz="2000"/>
              <a:t> measurement</a:t>
            </a:r>
          </a:p>
          <a:p>
            <a:pPr defTabSz="4176713">
              <a:spcAft>
                <a:spcPts val="600"/>
              </a:spcAft>
            </a:pPr>
            <a:r>
              <a:rPr lang="de-DE" sz="2000" b="1"/>
              <a:t>Scientific Motivation</a:t>
            </a:r>
          </a:p>
          <a:p>
            <a:pPr defTabSz="4176713"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determination of solar parameters </a:t>
            </a:r>
            <a:br>
              <a:rPr lang="de-DE" sz="2000"/>
            </a:br>
            <a:r>
              <a:rPr lang="de-DE" sz="2000"/>
              <a:t>   (e.g. metallicity, contribution of CNO)</a:t>
            </a:r>
          </a:p>
          <a:p>
            <a:pPr defTabSz="4176713"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search for temporal modulations in</a:t>
            </a:r>
            <a:br>
              <a:rPr lang="de-DE" sz="2000"/>
            </a:br>
            <a:r>
              <a:rPr lang="de-DE" sz="2000"/>
              <a:t>   </a:t>
            </a:r>
            <a:r>
              <a:rPr lang="de-DE" sz="2000" baseline="30000"/>
              <a:t>7</a:t>
            </a:r>
            <a:r>
              <a:rPr lang="de-DE" sz="2000"/>
              <a:t>Be-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/>
              <a:t> (on per mill level)</a:t>
            </a:r>
          </a:p>
          <a:p>
            <a:pPr defTabSz="4176713">
              <a:spcAft>
                <a:spcPts val="600"/>
              </a:spcAft>
              <a:buFont typeface="Wingdings" charset="2"/>
              <a:buChar char="§"/>
            </a:pPr>
            <a:r>
              <a:rPr lang="de-DE" sz="2000"/>
              <a:t> probe the MSW effect in the vacuum</a:t>
            </a:r>
            <a:br>
              <a:rPr lang="de-DE" sz="2000"/>
            </a:br>
            <a:r>
              <a:rPr lang="de-DE" sz="2000"/>
              <a:t>   transition region → new osc. physics</a:t>
            </a:r>
          </a:p>
          <a:p>
            <a:pPr defTabSz="4176713">
              <a:buFont typeface="Wingdings" charset="2"/>
              <a:buChar char="§"/>
            </a:pPr>
            <a:r>
              <a:rPr lang="de-DE" sz="2000"/>
              <a:t> search for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 baseline="-25000"/>
              <a:t>e </a:t>
            </a:r>
            <a:r>
              <a:rPr lang="de-DE" sz="2000"/>
              <a:t>→ </a:t>
            </a:r>
            <a:r>
              <a:rPr lang="de-DE" sz="2000">
                <a:latin typeface="Symbol" charset="2"/>
                <a:cs typeface="Symbol" charset="2"/>
              </a:rPr>
              <a:t>n</a:t>
            </a:r>
            <a:r>
              <a:rPr lang="de-DE" sz="2000" baseline="-25000"/>
              <a:t>e</a:t>
            </a:r>
            <a:r>
              <a:rPr lang="de-DE" sz="2000"/>
              <a:t> conversion</a:t>
            </a:r>
            <a:endParaRPr lang="de-DE" sz="2000" b="1" baseline="-25000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424613" y="6096000"/>
            <a:ext cx="3571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200">
                <a:latin typeface="Arial Narrow" charset="0"/>
              </a:rPr>
              <a:t>_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193" y="990600"/>
            <a:ext cx="419099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2392525" y="942201"/>
            <a:ext cx="19508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>
                <a:latin typeface="Calibri" charset="0"/>
                <a:ea typeface="Calibri" charset="0"/>
                <a:cs typeface="Calibri" charset="0"/>
              </a:rPr>
              <a:t>[Borexino, arXiv:0805.3843] </a:t>
            </a:r>
            <a:endParaRPr lang="de-DE" sz="1200"/>
          </a:p>
        </p:txBody>
      </p:sp>
      <p:sp>
        <p:nvSpPr>
          <p:cNvPr id="12" name="Textfeld 11"/>
          <p:cNvSpPr txBox="1"/>
          <p:nvPr/>
        </p:nvSpPr>
        <p:spPr>
          <a:xfrm>
            <a:off x="1219200" y="2514600"/>
            <a:ext cx="695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baseline="30000">
                <a:solidFill>
                  <a:srgbClr val="FF0000"/>
                </a:solidFill>
              </a:rPr>
              <a:t>7</a:t>
            </a:r>
            <a:r>
              <a:rPr lang="de-DE" b="1">
                <a:solidFill>
                  <a:srgbClr val="FF0000"/>
                </a:solidFill>
              </a:rPr>
              <a:t>Be-</a:t>
            </a:r>
            <a:r>
              <a:rPr lang="de-DE" b="1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33600" y="3276600"/>
            <a:ext cx="126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CNO/pep-</a:t>
            </a:r>
            <a:r>
              <a:rPr lang="de-DE">
                <a:latin typeface="Symbol" charset="2"/>
                <a:cs typeface="Symbol" charset="2"/>
              </a:rPr>
              <a:t>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685659" y="25908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>
                <a:solidFill>
                  <a:srgbClr val="FF19F3"/>
                </a:solidFill>
              </a:rPr>
              <a:t>11</a:t>
            </a:r>
            <a:r>
              <a:rPr lang="de-DE">
                <a:solidFill>
                  <a:srgbClr val="FF19F3"/>
                </a:solidFill>
              </a:rPr>
              <a:t>C</a:t>
            </a:r>
            <a:endParaRPr lang="de-DE">
              <a:solidFill>
                <a:srgbClr val="FF19F3"/>
              </a:solidFill>
              <a:latin typeface="Symbol" charset="2"/>
              <a:cs typeface="Symbol" charset="2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1219200" y="3276600"/>
            <a:ext cx="53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>
                <a:solidFill>
                  <a:srgbClr val="0000FF"/>
                </a:solidFill>
              </a:rPr>
              <a:t>85</a:t>
            </a:r>
            <a:r>
              <a:rPr lang="de-DE">
                <a:solidFill>
                  <a:srgbClr val="0000FF"/>
                </a:solidFill>
              </a:rPr>
              <a:t>Kr</a:t>
            </a:r>
            <a:endParaRPr lang="de-DE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834148" y="2971800"/>
            <a:ext cx="597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>
                <a:solidFill>
                  <a:srgbClr val="008000"/>
                </a:solidFill>
              </a:rPr>
              <a:t>210</a:t>
            </a:r>
            <a:r>
              <a:rPr lang="de-DE">
                <a:solidFill>
                  <a:srgbClr val="008000"/>
                </a:solidFill>
              </a:rPr>
              <a:t>Bi</a:t>
            </a:r>
            <a:endParaRPr lang="de-DE">
              <a:solidFill>
                <a:srgbClr val="008000"/>
              </a:solidFill>
              <a:latin typeface="Symbol" charset="2"/>
              <a:cs typeface="Symbol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3172</Words>
  <Application>Microsoft Macintosh PowerPoint</Application>
  <PresentationFormat>Bildschirmpräsentation (4:3)</PresentationFormat>
  <Paragraphs>329</Paragraphs>
  <Slides>33</Slides>
  <Notes>4</Notes>
  <HiddenSlides>0</HiddenSlides>
  <MMClips>0</MMClips>
  <ScaleCrop>false</ScaleCrop>
  <HeadingPairs>
    <vt:vector size="4" baseType="variant">
      <vt:variant>
        <vt:lpstr>Entwurfsvorlage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Office-Design</vt:lpstr>
      <vt:lpstr>Physics Potential of the LENA Detector</vt:lpstr>
      <vt:lpstr>LENA</vt:lpstr>
      <vt:lpstr>Detector Layout</vt:lpstr>
      <vt:lpstr>Low Energy Physics</vt:lpstr>
      <vt:lpstr>Galactic SN Neutrinos in LENA</vt:lpstr>
      <vt:lpstr>Scientific Gain of SN Observation</vt:lpstr>
      <vt:lpstr>Diffuse SN Neutrinos in LENA</vt:lpstr>
      <vt:lpstr>Background in Liquid Scintillators</vt:lpstr>
      <vt:lpstr>Solar Neutrinos in LENA</vt:lpstr>
      <vt:lpstr>Geoneutrinos</vt:lpstr>
      <vt:lpstr>Influence of Detector Location</vt:lpstr>
      <vt:lpstr>Potential at Higher Energies</vt:lpstr>
      <vt:lpstr>Proton Decay into K+n</vt:lpstr>
      <vt:lpstr>Proton Decay into K+n</vt:lpstr>
      <vt:lpstr>Tracking of Single Particles</vt:lpstr>
      <vt:lpstr>Resolution of HE Neutrino Events</vt:lpstr>
      <vt:lpstr>Monte Carlo Sample Event: ne Single-Pion Production</vt:lpstr>
      <vt:lpstr>Tracking Performance</vt:lpstr>
      <vt:lpstr>LENA as Long Baseline Detector</vt:lpstr>
      <vt:lpstr>What remains to be done?</vt:lpstr>
      <vt:lpstr>Scintillator R&amp;D</vt:lpstr>
      <vt:lpstr>Solvent Candidates</vt:lpstr>
      <vt:lpstr>Light sensors</vt:lpstr>
      <vt:lpstr>Summary</vt:lpstr>
      <vt:lpstr>Bibliography</vt:lpstr>
      <vt:lpstr>Backup Slides</vt:lpstr>
      <vt:lpstr>Sensitivity to CP-Violating Phase</vt:lpstr>
      <vt:lpstr>Sensitivity to Mixing Angle θ13</vt:lpstr>
      <vt:lpstr>Sensitivity to Mass Hierarchy</vt:lpstr>
      <vt:lpstr>Scinderella Sample Event: nm Quasi-Elastic Scattering</vt:lpstr>
      <vt:lpstr>Scinderella Sample Event: nm Multi-Pion Deep Inelastic Scattering</vt:lpstr>
      <vt:lpstr>Scinderella Sample Event: Proton Decay into π0e+</vt:lpstr>
      <vt:lpstr>Preliminary Results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LENA Scintillator Characterization</dc:title>
  <dc:creator>Michael Wurm</dc:creator>
  <cp:lastModifiedBy>Michael Wurm</cp:lastModifiedBy>
  <cp:revision>112</cp:revision>
  <dcterms:created xsi:type="dcterms:W3CDTF">2010-02-19T17:25:31Z</dcterms:created>
  <dcterms:modified xsi:type="dcterms:W3CDTF">2010-02-19T17:26:34Z</dcterms:modified>
</cp:coreProperties>
</file>