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824" r:id="rId4"/>
  </p:sldMasterIdLst>
  <p:notesMasterIdLst>
    <p:notesMasterId r:id="rId54"/>
  </p:notesMasterIdLst>
  <p:sldIdLst>
    <p:sldId id="258" r:id="rId5"/>
    <p:sldId id="329" r:id="rId6"/>
    <p:sldId id="365" r:id="rId7"/>
    <p:sldId id="348" r:id="rId8"/>
    <p:sldId id="298" r:id="rId9"/>
    <p:sldId id="299" r:id="rId10"/>
    <p:sldId id="297" r:id="rId11"/>
    <p:sldId id="367" r:id="rId12"/>
    <p:sldId id="330" r:id="rId13"/>
    <p:sldId id="266" r:id="rId14"/>
    <p:sldId id="343" r:id="rId15"/>
    <p:sldId id="273" r:id="rId16"/>
    <p:sldId id="283" r:id="rId17"/>
    <p:sldId id="279" r:id="rId18"/>
    <p:sldId id="339" r:id="rId19"/>
    <p:sldId id="317" r:id="rId20"/>
    <p:sldId id="318" r:id="rId21"/>
    <p:sldId id="331" r:id="rId22"/>
    <p:sldId id="337" r:id="rId23"/>
    <p:sldId id="320" r:id="rId24"/>
    <p:sldId id="321" r:id="rId25"/>
    <p:sldId id="332" r:id="rId26"/>
    <p:sldId id="333" r:id="rId27"/>
    <p:sldId id="334" r:id="rId28"/>
    <p:sldId id="359" r:id="rId29"/>
    <p:sldId id="290" r:id="rId30"/>
    <p:sldId id="341" r:id="rId31"/>
    <p:sldId id="338" r:id="rId32"/>
    <p:sldId id="342" r:id="rId33"/>
    <p:sldId id="340" r:id="rId34"/>
    <p:sldId id="344" r:id="rId35"/>
    <p:sldId id="345" r:id="rId36"/>
    <p:sldId id="346" r:id="rId37"/>
    <p:sldId id="355" r:id="rId38"/>
    <p:sldId id="356" r:id="rId39"/>
    <p:sldId id="354" r:id="rId40"/>
    <p:sldId id="357" r:id="rId41"/>
    <p:sldId id="368" r:id="rId42"/>
    <p:sldId id="366" r:id="rId43"/>
    <p:sldId id="361" r:id="rId44"/>
    <p:sldId id="335" r:id="rId45"/>
    <p:sldId id="363" r:id="rId46"/>
    <p:sldId id="360" r:id="rId47"/>
    <p:sldId id="364" r:id="rId48"/>
    <p:sldId id="362" r:id="rId49"/>
    <p:sldId id="284" r:id="rId50"/>
    <p:sldId id="285" r:id="rId51"/>
    <p:sldId id="353" r:id="rId52"/>
    <p:sldId id="336" r:id="rId5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00"/>
    <a:srgbClr val="663300"/>
    <a:srgbClr val="0000CC"/>
    <a:srgbClr val="99FF99"/>
    <a:srgbClr val="0099CC"/>
    <a:srgbClr val="66FF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4" autoAdjust="0"/>
    <p:restoredTop sz="94658" autoAdjust="0"/>
  </p:normalViewPr>
  <p:slideViewPr>
    <p:cSldViewPr snapToGrid="0">
      <p:cViewPr>
        <p:scale>
          <a:sx n="75" d="100"/>
          <a:sy n="75" d="100"/>
        </p:scale>
        <p:origin x="-100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60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CEB568F-A041-44FA-8B44-5A2B33254C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5923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E2D1742E-37AB-4B0A-B62D-03C747DF0C6A}" type="slidenum">
              <a:rPr lang="ru-RU" sz="1200" smtClean="0">
                <a:latin typeface="Arial" pitchFamily="34" charset="0"/>
              </a:rPr>
              <a:pPr eaLnBrk="1" hangingPunct="1"/>
              <a:t>12</a:t>
            </a:fld>
            <a:endParaRPr lang="ru-RU" sz="1200" smtClean="0">
              <a:latin typeface="Arial" pitchFamily="34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8263" y="914400"/>
            <a:ext cx="4181475" cy="3135313"/>
          </a:xfrm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6163" y="4352925"/>
            <a:ext cx="4772025" cy="3479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17B70-77B3-4250-8FC1-8EB40F6E55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608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82524-4757-43EC-9BC3-C78807D44B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157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B7542-4CDD-4AAD-B3D3-6177FB0B1B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770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15120938 h 1912"/>
              <a:gd name="T4" fmla="*/ 0 w 1588"/>
              <a:gd name="T5" fmla="*/ 15120938 h 1912"/>
              <a:gd name="T6" fmla="*/ 0 w 1588"/>
              <a:gd name="T7" fmla="*/ 151209375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89149-F760-48D2-9B2C-DF9288C7BA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065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56FB4-238B-40E4-AE67-82E680EDD1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2159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EE247-6CA1-4991-9644-9B27036312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3438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6B21B-0DD3-43B6-8978-10BD3EFE26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8066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57438-1620-4F6F-BAF9-67037352AA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1669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30C46-FA3C-40AB-8797-90A98DEF59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7602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76348-AE5F-4A6D-BBB5-1E2C687E41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0635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C72A5-21B0-4473-B982-B4C362AE54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15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0FBC27-0A88-4132-AD99-C5DE08AC7A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877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00462-6487-401B-AD45-62E357DED9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7724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3E107-46AB-4918-B852-48ADE2B709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2844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196D2-6DC1-4CBB-A733-AA66488292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0662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5BE09-5709-4C85-A01D-CBB55F64C1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5879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64B8B-2020-455C-8FBE-46F5520F2B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7251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626D0-1A92-46B1-B058-B7FA954110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0287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8E113-E72D-49FF-BD2A-52EF4511B2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2962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8E773-0761-4AE2-A566-1F7E7B6D79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0320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567D1-F943-4222-B50F-30EEC30DFB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4104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F2182-2B25-454A-974E-E35F7D04EB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528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CF513-0E23-41B3-951A-91E99AE47B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6342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07577-8068-4026-92CD-BD70EEB518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4207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7D18E-01B1-46BC-8D95-62CFC9AF11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6518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5EB8A-4BDC-474B-9D48-0CD3E46D4F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6128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2E772-3E6D-4AF4-AA3D-C6E0C4AC4E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0053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D6A9E-3D43-4BC8-A54B-ED5C2A4FFB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6970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FF2A2-11C5-4604-86EF-A072BD0D17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7516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D18D7-64C1-4427-A64C-84AC9E755F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8694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0BD77-C89C-469D-8EA1-09E3CF86CF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0282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6B0D1-DD0D-49F8-BC34-348C0C692C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5657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FC39E-C7DC-46C1-AF3A-23B34C088E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790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7E580-D854-49DC-AA5A-5795BE4021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3976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ru-RU" sz="2400" baseline="30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F9C8D-AFB1-4629-B072-76C643433FD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3978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676F0-0F2C-4266-B107-24A900DC5E7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28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DA15F-4156-48CE-8801-A63AF7E34F2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3380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94C1E5-81B0-4B55-9FEA-FEA1AEDB8D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0132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49DCF8-A7FD-4E07-B340-BA32BE9A824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4591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A173C-213C-45F6-ACAD-1C7E6A1C97B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8250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A5CFE-5729-4D84-B039-370D96E2C10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2960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824CB-785A-4F84-84E2-B21459DA486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7208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3D779-FE3E-4C80-84D7-949CFC3F030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0312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9DCE2-1999-44E4-B859-33E4062652D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176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A541E2-4986-43D6-883F-8C4903C1C8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9680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90FC5-E5FC-4ABD-8962-785AC812BB7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6557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AF090-E051-42BB-9BA0-75C49AC5666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8374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96BE5-BDC4-4986-99BF-AA2B9561874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9507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E3771-67A0-4F5B-AB9F-6FEA9C53AD4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710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B3312-123E-4C63-A708-8BFEDA41A5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783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166B0-A036-4A81-BBCE-4809D786AF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820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C0F61-785E-4C45-B2E3-790F41C9F3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809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841B9-780B-49FA-BFAA-439E50DEF5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347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871E22A3-3624-4AA8-AC2E-A3AED9A81D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3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BB10FCAE-2DD5-4B52-A236-E19F526AF5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3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3D3B8161-4BE4-43DB-8765-3EE3BD443F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3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 baseline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aseline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algn="ctr">
              <a:defRPr/>
            </a:pPr>
            <a:endParaRPr lang="ru-RU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aseline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59E2C608-F0E5-4A90-A9F1-0276F4070C5A}" type="slidenum">
              <a:rPr lang="ru-RU">
                <a:solidFill>
                  <a:srgbClr val="FFFFFF"/>
                </a:solidFill>
                <a:latin typeface="Arial" charset="0"/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82733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wmf"/><Relationship Id="rId4" Type="http://schemas.openxmlformats.org/officeDocument/2006/relationships/image" Target="../media/image62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3" descr="nucleus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-57150"/>
            <a:ext cx="9258300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 descr="nucleus_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200025"/>
            <a:ext cx="9525000" cy="717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0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-165100" y="2446338"/>
            <a:ext cx="9309100" cy="3001962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DANSS - detector </a:t>
            </a:r>
            <a:br>
              <a:rPr 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of the reactor antineutrino</a:t>
            </a:r>
            <a:r>
              <a:rPr 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/>
            </a:r>
            <a:br>
              <a:rPr 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/>
            </a:r>
            <a:br>
              <a:rPr 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36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(status report)</a:t>
            </a:r>
            <a:endParaRPr lang="ru-RU" sz="5400" b="1" i="1" dirty="0" smtClean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32773" name="Text Box 18"/>
          <p:cNvSpPr txBox="1">
            <a:spLocks noChangeArrowheads="1"/>
          </p:cNvSpPr>
          <p:nvPr/>
        </p:nvSpPr>
        <p:spPr bwMode="auto">
          <a:xfrm>
            <a:off x="4022725" y="-58738"/>
            <a:ext cx="4122738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bg1"/>
                </a:solidFill>
              </a:rPr>
              <a:t>V</a:t>
            </a:r>
            <a:r>
              <a:rPr lang="ru-RU" b="1">
                <a:solidFill>
                  <a:schemeClr val="bg1"/>
                </a:solidFill>
              </a:rPr>
              <a:t>.</a:t>
            </a:r>
            <a:r>
              <a:rPr lang="en-US" b="1">
                <a:solidFill>
                  <a:schemeClr val="bg1"/>
                </a:solidFill>
              </a:rPr>
              <a:t>Egorov</a:t>
            </a:r>
            <a:r>
              <a:rPr lang="ru-RU" b="1">
                <a:solidFill>
                  <a:schemeClr val="bg1"/>
                </a:solidFill>
              </a:rPr>
              <a:t> </a:t>
            </a:r>
            <a:r>
              <a:rPr lang="en-US" b="1">
                <a:solidFill>
                  <a:schemeClr val="bg1"/>
                </a:solidFill>
              </a:rPr>
              <a:t> </a:t>
            </a:r>
            <a:r>
              <a:rPr lang="ru-RU" b="1">
                <a:solidFill>
                  <a:schemeClr val="bg1"/>
                </a:solidFill>
              </a:rPr>
              <a:t>(</a:t>
            </a:r>
            <a:r>
              <a:rPr lang="en-US" b="1">
                <a:solidFill>
                  <a:schemeClr val="bg1"/>
                </a:solidFill>
              </a:rPr>
              <a:t>DLNP JINR</a:t>
            </a:r>
            <a:r>
              <a:rPr lang="ru-RU" b="1">
                <a:solidFill>
                  <a:schemeClr val="bg1"/>
                </a:solidFill>
              </a:rPr>
              <a:t>, </a:t>
            </a:r>
            <a:r>
              <a:rPr lang="en-US" b="1">
                <a:solidFill>
                  <a:schemeClr val="bg1"/>
                </a:solidFill>
              </a:rPr>
              <a:t>Dubna</a:t>
            </a:r>
            <a:r>
              <a:rPr lang="ru-RU" b="1">
                <a:solidFill>
                  <a:schemeClr val="bg1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5" descr="nucleus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-57150"/>
            <a:ext cx="9258300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Signature of the IBD registration</a:t>
            </a:r>
            <a:endParaRPr lang="ru-RU" sz="40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4608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916113"/>
            <a:ext cx="4608512" cy="36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924175"/>
            <a:ext cx="4564062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3132138" y="4724400"/>
            <a:ext cx="6667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4000" b="1" i="1">
                <a:solidFill>
                  <a:srgbClr val="66FFFF"/>
                </a:solidFill>
                <a:latin typeface="Arial" pitchFamily="34" charset="0"/>
              </a:rPr>
              <a:t>e</a:t>
            </a:r>
            <a:r>
              <a:rPr lang="en-US" sz="4000" b="1" i="1" baseline="30000">
                <a:solidFill>
                  <a:srgbClr val="66FFFF"/>
                </a:solidFill>
                <a:latin typeface="Arial" pitchFamily="34" charset="0"/>
              </a:rPr>
              <a:t>+</a:t>
            </a:r>
            <a:endParaRPr lang="ru-RU" sz="4000" b="1" i="1" baseline="30000">
              <a:solidFill>
                <a:srgbClr val="66FFFF"/>
              </a:solidFill>
              <a:latin typeface="Arial" pitchFamily="34" charset="0"/>
            </a:endParaRP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5364163" y="4652963"/>
            <a:ext cx="11842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4000" b="1" i="1">
                <a:solidFill>
                  <a:srgbClr val="66FFFF"/>
                </a:solidFill>
                <a:latin typeface="Arial" pitchFamily="34" charset="0"/>
              </a:rPr>
              <a:t>(n,</a:t>
            </a:r>
            <a:r>
              <a:rPr lang="en-US" sz="4000" b="1">
                <a:solidFill>
                  <a:srgbClr val="66FFFF"/>
                </a:solidFill>
                <a:latin typeface="Arial" pitchFamily="34" charset="0"/>
                <a:sym typeface="Symbol" pitchFamily="18" charset="2"/>
              </a:rPr>
              <a:t></a:t>
            </a:r>
            <a:r>
              <a:rPr lang="en-US" sz="4000" b="1" i="1">
                <a:solidFill>
                  <a:srgbClr val="66FFFF"/>
                </a:solidFill>
                <a:latin typeface="Arial" pitchFamily="34" charset="0"/>
                <a:sym typeface="Symbol" pitchFamily="18" charset="2"/>
              </a:rPr>
              <a:t>)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348038" y="5876925"/>
            <a:ext cx="2592387" cy="379413"/>
            <a:chOff x="2109" y="3702"/>
            <a:chExt cx="1633" cy="239"/>
          </a:xfrm>
        </p:grpSpPr>
        <p:sp>
          <p:nvSpPr>
            <p:cNvPr id="46094" name="Line 9"/>
            <p:cNvSpPr>
              <a:spLocks noChangeShapeType="1"/>
            </p:cNvSpPr>
            <p:nvPr/>
          </p:nvSpPr>
          <p:spPr bwMode="auto">
            <a:xfrm>
              <a:off x="2109" y="3838"/>
              <a:ext cx="163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6095" name="Text Box 10"/>
            <p:cNvSpPr txBox="1">
              <a:spLocks noChangeArrowheads="1"/>
            </p:cNvSpPr>
            <p:nvPr/>
          </p:nvSpPr>
          <p:spPr bwMode="auto">
            <a:xfrm>
              <a:off x="2608" y="3702"/>
              <a:ext cx="687" cy="239"/>
            </a:xfrm>
            <a:prstGeom prst="rect">
              <a:avLst/>
            </a:prstGeom>
            <a:solidFill>
              <a:srgbClr val="CC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sz="1800">
                  <a:latin typeface="Arial" pitchFamily="34" charset="0"/>
                </a:rPr>
                <a:t>30-50 </a:t>
              </a:r>
              <a:r>
                <a:rPr lang="el-GR" sz="1800">
                  <a:latin typeface="Arial" pitchFamily="34" charset="0"/>
                  <a:cs typeface="Arial" pitchFamily="34" charset="0"/>
                </a:rPr>
                <a:t>μ</a:t>
              </a:r>
              <a:r>
                <a:rPr lang="en-US" sz="1800">
                  <a:latin typeface="Arial" pitchFamily="34" charset="0"/>
                  <a:cs typeface="Arial" pitchFamily="34" charset="0"/>
                </a:rPr>
                <a:t>s</a:t>
              </a:r>
              <a:endParaRPr lang="el-GR" sz="180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7308850" y="2852738"/>
            <a:ext cx="1249363" cy="1655762"/>
            <a:chOff x="4604" y="1797"/>
            <a:chExt cx="787" cy="1043"/>
          </a:xfrm>
        </p:grpSpPr>
        <p:sp>
          <p:nvSpPr>
            <p:cNvPr id="46092" name="Line 12"/>
            <p:cNvSpPr>
              <a:spLocks noChangeShapeType="1"/>
            </p:cNvSpPr>
            <p:nvPr/>
          </p:nvSpPr>
          <p:spPr bwMode="auto">
            <a:xfrm>
              <a:off x="4830" y="1797"/>
              <a:ext cx="0" cy="104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6093" name="Text Box 13"/>
            <p:cNvSpPr txBox="1">
              <a:spLocks noChangeArrowheads="1"/>
            </p:cNvSpPr>
            <p:nvPr/>
          </p:nvSpPr>
          <p:spPr bwMode="auto">
            <a:xfrm>
              <a:off x="4604" y="2115"/>
              <a:ext cx="787" cy="407"/>
            </a:xfrm>
            <a:prstGeom prst="rect">
              <a:avLst/>
            </a:prstGeom>
            <a:solidFill>
              <a:srgbClr val="CC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sz="1800">
                  <a:latin typeface="Arial" pitchFamily="34" charset="0"/>
                </a:rPr>
                <a:t>(from</a:t>
              </a:r>
              <a:r>
                <a:rPr lang="ru-RU" sz="1800">
                  <a:latin typeface="Arial" pitchFamily="34" charset="0"/>
                </a:rPr>
                <a:t> 2.6</a:t>
              </a:r>
              <a:r>
                <a:rPr lang="en-US" sz="1800">
                  <a:latin typeface="Arial" pitchFamily="34" charset="0"/>
                </a:rPr>
                <a:t>)</a:t>
              </a:r>
              <a:r>
                <a:rPr lang="ru-RU" sz="1800">
                  <a:latin typeface="Arial" pitchFamily="34" charset="0"/>
                </a:rPr>
                <a:t> </a:t>
              </a:r>
            </a:p>
            <a:p>
              <a:pPr eaLnBrk="1" hangingPunct="1"/>
              <a:r>
                <a:rPr lang="en-US" sz="1800">
                  <a:latin typeface="Arial" pitchFamily="34" charset="0"/>
                </a:rPr>
                <a:t>to</a:t>
              </a:r>
              <a:r>
                <a:rPr lang="ru-RU" sz="1800">
                  <a:latin typeface="Arial" pitchFamily="34" charset="0"/>
                </a:rPr>
                <a:t> 8 </a:t>
              </a:r>
              <a:r>
                <a:rPr lang="en-US" sz="1800">
                  <a:latin typeface="Arial" pitchFamily="34" charset="0"/>
                </a:rPr>
                <a:t>MeV</a:t>
              </a:r>
              <a:endParaRPr lang="ru-RU" sz="1800">
                <a:latin typeface="Arial" pitchFamily="34" charset="0"/>
              </a:endParaRPr>
            </a:p>
          </p:txBody>
        </p:sp>
      </p:grpSp>
      <p:sp>
        <p:nvSpPr>
          <p:cNvPr id="16400" name="AutoShape 16"/>
          <p:cNvSpPr>
            <a:spLocks noChangeArrowheads="1"/>
          </p:cNvSpPr>
          <p:nvPr/>
        </p:nvSpPr>
        <p:spPr bwMode="auto">
          <a:xfrm>
            <a:off x="812800" y="5753100"/>
            <a:ext cx="1676400" cy="457200"/>
          </a:xfrm>
          <a:prstGeom prst="wedgeRectCallout">
            <a:avLst>
              <a:gd name="adj1" fmla="val 102653"/>
              <a:gd name="adj2" fmla="val -417708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>
                <a:latin typeface="Arial" pitchFamily="34" charset="0"/>
              </a:rPr>
              <a:t>Local</a:t>
            </a:r>
            <a:r>
              <a:rPr lang="ru-RU">
                <a:latin typeface="Arial" pitchFamily="34" charset="0"/>
              </a:rPr>
              <a:t> </a:t>
            </a:r>
            <a:r>
              <a:rPr lang="en-US">
                <a:latin typeface="Arial" pitchFamily="34" charset="0"/>
              </a:rPr>
              <a:t>burst</a:t>
            </a:r>
            <a:endParaRPr lang="ru-RU">
              <a:latin typeface="Arial" pitchFamily="34" charset="0"/>
            </a:endParaRPr>
          </a:p>
        </p:txBody>
      </p:sp>
      <p:sp>
        <p:nvSpPr>
          <p:cNvPr id="16401" name="AutoShape 17"/>
          <p:cNvSpPr>
            <a:spLocks noChangeArrowheads="1"/>
          </p:cNvSpPr>
          <p:nvPr/>
        </p:nvSpPr>
        <p:spPr bwMode="auto">
          <a:xfrm>
            <a:off x="6743700" y="5727700"/>
            <a:ext cx="2235200" cy="812800"/>
          </a:xfrm>
          <a:prstGeom prst="wedgeRectCallout">
            <a:avLst>
              <a:gd name="adj1" fmla="val -88352"/>
              <a:gd name="adj2" fmla="val -266213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>
                <a:latin typeface="Arial" pitchFamily="34" charset="0"/>
              </a:rPr>
              <a:t>The burst</a:t>
            </a:r>
            <a:r>
              <a:rPr lang="ru-RU">
                <a:latin typeface="Arial" pitchFamily="34" charset="0"/>
              </a:rPr>
              <a:t> </a:t>
            </a:r>
            <a:endParaRPr lang="en-US">
              <a:latin typeface="Arial" pitchFamily="34" charset="0"/>
            </a:endParaRPr>
          </a:p>
          <a:p>
            <a:pPr algn="ctr"/>
            <a:r>
              <a:rPr lang="en-US">
                <a:latin typeface="Arial" pitchFamily="34" charset="0"/>
              </a:rPr>
              <a:t>spread in space</a:t>
            </a:r>
            <a:endParaRPr lang="ru-RU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1" grpId="0"/>
      <p:bldP spid="16392" grpId="0"/>
      <p:bldP spid="16400" grpId="0" animBg="1"/>
      <p:bldP spid="1640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-55563"/>
            <a:ext cx="9255126" cy="6969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0" name="Заголовок 1"/>
          <p:cNvSpPr>
            <a:spLocks noGrp="1"/>
          </p:cNvSpPr>
          <p:nvPr>
            <p:ph type="ctrTitle"/>
          </p:nvPr>
        </p:nvSpPr>
        <p:spPr>
          <a:xfrm>
            <a:off x="673100" y="238125"/>
            <a:ext cx="7772400" cy="1470025"/>
          </a:xfrm>
        </p:spPr>
        <p:txBody>
          <a:bodyPr/>
          <a:lstStyle/>
          <a:p>
            <a:r>
              <a:rPr lang="en-US" u="sng" smtClean="0">
                <a:latin typeface="Comic Sans MS" pitchFamily="66" charset="0"/>
              </a:rPr>
              <a:t>Detection of the reactor neutrino would allow:</a:t>
            </a:r>
            <a:endParaRPr lang="ru-RU" u="sng" smtClean="0"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5600" y="2082800"/>
            <a:ext cx="8572500" cy="4051300"/>
          </a:xfrm>
        </p:spPr>
        <p:txBody>
          <a:bodyPr/>
          <a:lstStyle/>
          <a:p>
            <a:pPr algn="l">
              <a:buFontTx/>
              <a:buChar char="•"/>
            </a:pPr>
            <a:r>
              <a:rPr lang="en-US" b="1" smtClean="0">
                <a:latin typeface="Comic Sans MS" pitchFamily="66" charset="0"/>
              </a:rPr>
              <a:t>Measure the actual reactor power </a:t>
            </a:r>
            <a:r>
              <a:rPr lang="en-US" smtClean="0">
                <a:latin typeface="Comic Sans MS" pitchFamily="66" charset="0"/>
              </a:rPr>
              <a:t>(</a:t>
            </a:r>
            <a:r>
              <a:rPr lang="en-US" b="1" smtClean="0">
                <a:latin typeface="Comic Sans MS" pitchFamily="66" charset="0"/>
              </a:rPr>
              <a:t>N</a:t>
            </a:r>
            <a:r>
              <a:rPr lang="el-GR" sz="4800" b="1" baseline="-25000" smtClean="0">
                <a:latin typeface="Comic Sans MS" pitchFamily="66" charset="0"/>
              </a:rPr>
              <a:t>ν</a:t>
            </a:r>
            <a:r>
              <a:rPr lang="en-US" smtClean="0">
                <a:latin typeface="Comic Sans MS" pitchFamily="66" charset="0"/>
              </a:rPr>
              <a:t>)</a:t>
            </a:r>
          </a:p>
          <a:p>
            <a:pPr algn="l">
              <a:buFontTx/>
              <a:buChar char="•"/>
            </a:pPr>
            <a:r>
              <a:rPr lang="en-US" b="1" smtClean="0">
                <a:latin typeface="Comic Sans MS" pitchFamily="66" charset="0"/>
              </a:rPr>
              <a:t>Deduce the actual fuel composition</a:t>
            </a:r>
            <a:r>
              <a:rPr lang="en-US" smtClean="0">
                <a:latin typeface="Comic Sans MS" pitchFamily="66" charset="0"/>
              </a:rPr>
              <a:t> (</a:t>
            </a:r>
            <a:r>
              <a:rPr lang="en-US" b="1" smtClean="0">
                <a:latin typeface="Comic Sans MS" pitchFamily="66" charset="0"/>
              </a:rPr>
              <a:t>E</a:t>
            </a:r>
            <a:r>
              <a:rPr lang="el-GR" sz="4800" b="1" baseline="-25000" smtClean="0">
                <a:latin typeface="Comic Sans MS" pitchFamily="66" charset="0"/>
              </a:rPr>
              <a:t>ν</a:t>
            </a:r>
            <a:r>
              <a:rPr lang="en-US" smtClean="0">
                <a:latin typeface="Comic Sans MS" pitchFamily="66" charset="0"/>
              </a:rPr>
              <a:t>)</a:t>
            </a:r>
          </a:p>
          <a:p>
            <a:pPr algn="l"/>
            <a:endParaRPr lang="en-US" smtClean="0">
              <a:latin typeface="Comic Sans MS" pitchFamily="66" charset="0"/>
            </a:endParaRPr>
          </a:p>
          <a:p>
            <a:pPr algn="l">
              <a:buFontTx/>
              <a:buChar char="•"/>
            </a:pPr>
            <a:r>
              <a:rPr lang="en-US" smtClean="0">
                <a:solidFill>
                  <a:srgbClr val="0000CC"/>
                </a:solidFill>
                <a:latin typeface="Comic Sans MS" pitchFamily="66" charset="0"/>
              </a:rPr>
              <a:t>Weak (</a:t>
            </a:r>
            <a:r>
              <a:rPr lang="el-GR" smtClean="0">
                <a:solidFill>
                  <a:srgbClr val="0000CC"/>
                </a:solidFill>
                <a:latin typeface="Comic Sans MS" pitchFamily="66" charset="0"/>
                <a:sym typeface="Symbol" pitchFamily="18" charset="2"/>
              </a:rPr>
              <a:t>ν</a:t>
            </a:r>
            <a:r>
              <a:rPr lang="en-US" smtClean="0">
                <a:solidFill>
                  <a:srgbClr val="0000CC"/>
                </a:solidFill>
                <a:latin typeface="Comic Sans MS" pitchFamily="66" charset="0"/>
                <a:sym typeface="Symbol" pitchFamily="18" charset="2"/>
              </a:rPr>
              <a:t>-e) cross-section</a:t>
            </a:r>
            <a:endParaRPr lang="en-US" smtClean="0">
              <a:solidFill>
                <a:srgbClr val="0000CC"/>
              </a:solidFill>
              <a:latin typeface="Comic Sans MS" pitchFamily="66" charset="0"/>
            </a:endParaRPr>
          </a:p>
          <a:p>
            <a:pPr algn="l">
              <a:buFontTx/>
              <a:buChar char="•"/>
            </a:pPr>
            <a:r>
              <a:rPr lang="en-US" smtClean="0">
                <a:solidFill>
                  <a:srgbClr val="00B050"/>
                </a:solidFill>
                <a:latin typeface="Comic Sans MS" pitchFamily="66" charset="0"/>
              </a:rPr>
              <a:t>On-line reactor monitoring (tomography?)  </a:t>
            </a:r>
            <a:r>
              <a:rPr lang="en-US" sz="2400" i="1" smtClean="0">
                <a:solidFill>
                  <a:srgbClr val="00B050"/>
                </a:solidFill>
                <a:latin typeface="Comic Sans MS" pitchFamily="66" charset="0"/>
              </a:rPr>
              <a:t>– especially important in view of the future FBR (with  	longer life-time and less studied)</a:t>
            </a:r>
            <a:endParaRPr lang="en-US" i="1" smtClean="0">
              <a:solidFill>
                <a:srgbClr val="00B050"/>
              </a:solidFill>
              <a:latin typeface="Comic Sans MS" pitchFamily="66" charset="0"/>
            </a:endParaRPr>
          </a:p>
          <a:p>
            <a:pPr algn="l">
              <a:buFontTx/>
              <a:buChar char="•"/>
            </a:pPr>
            <a:r>
              <a:rPr lang="en-US" smtClean="0">
                <a:solidFill>
                  <a:srgbClr val="FF0000"/>
                </a:solidFill>
                <a:latin typeface="Comic Sans MS" pitchFamily="66" charset="0"/>
              </a:rPr>
              <a:t>Non-proliferation </a:t>
            </a:r>
            <a:r>
              <a:rPr lang="en-US" i="1" smtClean="0">
                <a:solidFill>
                  <a:srgbClr val="FF0000"/>
                </a:solidFill>
                <a:latin typeface="Comic Sans MS" pitchFamily="66" charset="0"/>
              </a:rPr>
              <a:t>(prevent unauthorized extraction of </a:t>
            </a:r>
            <a:r>
              <a:rPr lang="en-US" i="1" baseline="30000" smtClean="0">
                <a:solidFill>
                  <a:srgbClr val="FF0000"/>
                </a:solidFill>
                <a:latin typeface="Comic Sans MS" pitchFamily="66" charset="0"/>
              </a:rPr>
              <a:t>239</a:t>
            </a:r>
            <a:r>
              <a:rPr lang="en-US" i="1" smtClean="0">
                <a:solidFill>
                  <a:srgbClr val="FF0000"/>
                </a:solidFill>
                <a:latin typeface="Comic Sans MS" pitchFamily="66" charset="0"/>
              </a:rPr>
              <a:t>Pu)</a:t>
            </a:r>
            <a:endParaRPr lang="ru-RU" i="1" smtClean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4" descr="nucleus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-57150"/>
            <a:ext cx="9258300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193675" y="322263"/>
            <a:ext cx="9178925" cy="6456362"/>
            <a:chOff x="122" y="203"/>
            <a:chExt cx="5782" cy="4067"/>
          </a:xfrm>
        </p:grpSpPr>
        <p:pic>
          <p:nvPicPr>
            <p:cNvPr id="47109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" y="2666"/>
              <a:ext cx="1578" cy="1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0" name="Text Box 5"/>
            <p:cNvSpPr txBox="1">
              <a:spLocks noChangeArrowheads="1"/>
            </p:cNvSpPr>
            <p:nvPr/>
          </p:nvSpPr>
          <p:spPr bwMode="auto">
            <a:xfrm>
              <a:off x="124" y="3915"/>
              <a:ext cx="673" cy="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tabLst>
                  <a:tab pos="723900" algn="l"/>
                </a:tabLs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tabLst>
                  <a:tab pos="723900" algn="l"/>
                </a:tabLs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tabLst>
                  <a:tab pos="723900" algn="l"/>
                </a:tabLs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tabLst>
                  <a:tab pos="723900" algn="l"/>
                </a:tabLs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tabLst>
                  <a:tab pos="723900" algn="l"/>
                </a:tabLs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GB" sz="2400" b="1">
                  <a:latin typeface="Times New Roman" pitchFamily="18" charset="0"/>
                </a:rPr>
                <a:t>XY-view</a:t>
              </a:r>
            </a:p>
          </p:txBody>
        </p:sp>
        <p:sp>
          <p:nvSpPr>
            <p:cNvPr id="47111" name="Text Box 6"/>
            <p:cNvSpPr txBox="1">
              <a:spLocks noChangeArrowheads="1"/>
            </p:cNvSpPr>
            <p:nvPr/>
          </p:nvSpPr>
          <p:spPr bwMode="auto">
            <a:xfrm>
              <a:off x="2521" y="480"/>
              <a:ext cx="2851" cy="3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GB" sz="2400" b="1">
                  <a:latin typeface="Times New Roman" pitchFamily="18" charset="0"/>
                </a:rPr>
                <a:t># geometry of neutrino detector</a:t>
              </a:r>
            </a:p>
            <a:p>
              <a:pPr eaLnBrk="1"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GB" sz="1400" b="1">
                  <a:latin typeface="Times New Roman" pitchFamily="18" charset="0"/>
                </a:rPr>
                <a:t># SCINTILLATOR BLOCKS</a:t>
              </a:r>
            </a:p>
            <a:p>
              <a:pPr eaLnBrk="1"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GB" sz="1400" b="1">
                  <a:latin typeface="Times New Roman" pitchFamily="18" charset="0"/>
                </a:rPr>
                <a:t># in X axis</a:t>
              </a:r>
            </a:p>
            <a:p>
              <a:pPr eaLnBrk="1"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GB" sz="1600" b="1">
                  <a:solidFill>
                    <a:srgbClr val="FF0000"/>
                  </a:solidFill>
                  <a:latin typeface="Times New Roman" pitchFamily="18" charset="0"/>
                </a:rPr>
                <a:t>bottom-scinblock.number-of-columns=100</a:t>
              </a:r>
            </a:p>
            <a:p>
              <a:pPr eaLnBrk="1"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GB" sz="1400" b="1">
                  <a:latin typeface="Times New Roman" pitchFamily="18" charset="0"/>
                </a:rPr>
                <a:t># in Y axis</a:t>
              </a:r>
            </a:p>
            <a:p>
              <a:pPr eaLnBrk="1"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GB" sz="1600" b="1">
                  <a:solidFill>
                    <a:srgbClr val="FF0000"/>
                  </a:solidFill>
                  <a:latin typeface="Times New Roman" pitchFamily="18" charset="0"/>
                </a:rPr>
                <a:t>bottom-scinblock.number-of-rows=25</a:t>
              </a:r>
            </a:p>
            <a:p>
              <a:pPr eaLnBrk="1"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GB" sz="1400" b="1">
                  <a:latin typeface="Times New Roman" pitchFamily="18" charset="0"/>
                </a:rPr>
                <a:t># in X axis</a:t>
              </a:r>
            </a:p>
            <a:p>
              <a:pPr eaLnBrk="1"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GB" sz="1600" b="1">
                  <a:solidFill>
                    <a:srgbClr val="0000FF"/>
                  </a:solidFill>
                  <a:latin typeface="Times New Roman" pitchFamily="18" charset="0"/>
                </a:rPr>
                <a:t>bottom-scinblock.width=1 cm</a:t>
              </a:r>
            </a:p>
            <a:p>
              <a:pPr eaLnBrk="1"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GB" sz="1400" b="1">
                  <a:latin typeface="Times New Roman" pitchFamily="18" charset="0"/>
                </a:rPr>
                <a:t># in Y axis</a:t>
              </a:r>
            </a:p>
            <a:p>
              <a:pPr eaLnBrk="1"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GB" sz="1600" b="1">
                  <a:solidFill>
                    <a:srgbClr val="0000FF"/>
                  </a:solidFill>
                  <a:latin typeface="Times New Roman" pitchFamily="18" charset="0"/>
                </a:rPr>
                <a:t>bottom-scinblock.length=4 cm</a:t>
              </a:r>
            </a:p>
            <a:p>
              <a:pPr eaLnBrk="1"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GB" sz="1400" b="1">
                  <a:latin typeface="Times New Roman" pitchFamily="18" charset="0"/>
                </a:rPr>
                <a:t># in Z axis</a:t>
              </a:r>
            </a:p>
            <a:p>
              <a:pPr eaLnBrk="1"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GB" sz="1600" b="1">
                  <a:solidFill>
                    <a:srgbClr val="0000FF"/>
                  </a:solidFill>
                  <a:latin typeface="Times New Roman" pitchFamily="18" charset="0"/>
                </a:rPr>
                <a:t>bottom-scinblock.thickness=1 m</a:t>
              </a:r>
            </a:p>
            <a:p>
              <a:pPr eaLnBrk="1"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GB" sz="1400" b="1">
                  <a:latin typeface="Times New Roman" pitchFamily="18" charset="0"/>
                </a:rPr>
                <a:t># material of capturer layer on the scintillator surface</a:t>
              </a:r>
            </a:p>
            <a:p>
              <a:pPr eaLnBrk="1"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GB" sz="1400" b="1">
                  <a:latin typeface="Times New Roman" pitchFamily="18" charset="0"/>
                </a:rPr>
                <a:t># available materials: Gadolimium Cadmium</a:t>
              </a:r>
            </a:p>
            <a:p>
              <a:pPr eaLnBrk="1"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GB" sz="1400" b="1">
                  <a:latin typeface="Times New Roman" pitchFamily="18" charset="0"/>
                </a:rPr>
                <a:t>bottom-scinblock.n-capt.material=Cadmium</a:t>
              </a:r>
            </a:p>
            <a:p>
              <a:pPr eaLnBrk="1"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GB" sz="1400" b="1">
                  <a:latin typeface="Times New Roman" pitchFamily="18" charset="0"/>
                </a:rPr>
                <a:t># thickness of capturer layer on the X surface </a:t>
              </a:r>
            </a:p>
            <a:p>
              <a:pPr eaLnBrk="1"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GB" sz="1600" b="1">
                  <a:solidFill>
                    <a:srgbClr val="800080"/>
                  </a:solidFill>
                  <a:latin typeface="Times New Roman" pitchFamily="18" charset="0"/>
                </a:rPr>
                <a:t>bottom-scinblock.n-capt.x-thickness = 150 micrometer</a:t>
              </a:r>
            </a:p>
            <a:p>
              <a:pPr eaLnBrk="1"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GB" sz="1400" b="1">
                  <a:latin typeface="Times New Roman" pitchFamily="18" charset="0"/>
                </a:rPr>
                <a:t># thickness of capturer layer on the Y surface </a:t>
              </a:r>
            </a:p>
            <a:p>
              <a:pPr eaLnBrk="1"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GB" sz="1600" b="1">
                  <a:solidFill>
                    <a:srgbClr val="800080"/>
                  </a:solidFill>
                  <a:latin typeface="Times New Roman" pitchFamily="18" charset="0"/>
                </a:rPr>
                <a:t>bottom-scinblock.n-capt.y-thickness = 300 micrometer</a:t>
              </a:r>
            </a:p>
          </p:txBody>
        </p:sp>
        <p:sp>
          <p:nvSpPr>
            <p:cNvPr id="47112" name="Text Box 7"/>
            <p:cNvSpPr txBox="1">
              <a:spLocks noChangeArrowheads="1"/>
            </p:cNvSpPr>
            <p:nvPr/>
          </p:nvSpPr>
          <p:spPr bwMode="auto">
            <a:xfrm>
              <a:off x="4542" y="1544"/>
              <a:ext cx="1362" cy="1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tabLst>
                  <a:tab pos="723900" algn="l"/>
                  <a:tab pos="1447800" algn="l"/>
                  <a:tab pos="2171700" algn="l"/>
                </a:tabLs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tabLst>
                  <a:tab pos="723900" algn="l"/>
                  <a:tab pos="1447800" algn="l"/>
                  <a:tab pos="2171700" algn="l"/>
                </a:tabLs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tabLst>
                  <a:tab pos="723900" algn="l"/>
                  <a:tab pos="1447800" algn="l"/>
                  <a:tab pos="2171700" algn="l"/>
                </a:tabLs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tabLst>
                  <a:tab pos="723900" algn="l"/>
                  <a:tab pos="1447800" algn="l"/>
                  <a:tab pos="2171700" algn="l"/>
                </a:tabLs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tabLst>
                  <a:tab pos="723900" algn="l"/>
                  <a:tab pos="1447800" algn="l"/>
                  <a:tab pos="2171700" algn="l"/>
                </a:tabLs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</a:tabLs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</a:tabLs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</a:tabLs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</a:tabLs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GB" sz="1400" b="1">
                  <a:latin typeface="Times New Roman" pitchFamily="18" charset="0"/>
                </a:rPr>
                <a:t># NEUDET CHAMBER</a:t>
              </a:r>
            </a:p>
            <a:p>
              <a:pPr eaLnBrk="1"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GB" sz="1400" b="1">
                  <a:latin typeface="Times New Roman" pitchFamily="18" charset="0"/>
                </a:rPr>
                <a:t># global X size</a:t>
              </a:r>
            </a:p>
            <a:p>
              <a:pPr eaLnBrk="1"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GB" sz="1400" b="1">
                  <a:latin typeface="Times New Roman" pitchFamily="18" charset="0"/>
                </a:rPr>
                <a:t>chamber.width = 1.2 m</a:t>
              </a:r>
            </a:p>
            <a:p>
              <a:pPr eaLnBrk="1"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GB" sz="1400" b="1">
                  <a:latin typeface="Times New Roman" pitchFamily="18" charset="0"/>
                </a:rPr>
                <a:t># global Y size</a:t>
              </a:r>
            </a:p>
            <a:p>
              <a:pPr eaLnBrk="1"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GB" sz="1400" b="1">
                  <a:latin typeface="Times New Roman" pitchFamily="18" charset="0"/>
                </a:rPr>
                <a:t>chamber.length = 1.2 m</a:t>
              </a:r>
            </a:p>
            <a:p>
              <a:pPr eaLnBrk="1"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GB" sz="1400" b="1">
                  <a:latin typeface="Times New Roman" pitchFamily="18" charset="0"/>
                </a:rPr>
                <a:t># global Z size</a:t>
              </a:r>
            </a:p>
            <a:p>
              <a:pPr eaLnBrk="1"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GB" sz="1400" b="1">
                  <a:latin typeface="Times New Roman" pitchFamily="18" charset="0"/>
                </a:rPr>
                <a:t>chamber.thickness = 1.2 m</a:t>
              </a:r>
            </a:p>
          </p:txBody>
        </p:sp>
        <p:grpSp>
          <p:nvGrpSpPr>
            <p:cNvPr id="47113" name="Group 19"/>
            <p:cNvGrpSpPr>
              <a:grpSpLocks/>
            </p:cNvGrpSpPr>
            <p:nvPr/>
          </p:nvGrpSpPr>
          <p:grpSpPr bwMode="auto">
            <a:xfrm>
              <a:off x="122" y="203"/>
              <a:ext cx="2236" cy="2705"/>
              <a:chOff x="122" y="203"/>
              <a:chExt cx="2236" cy="2705"/>
            </a:xfrm>
          </p:grpSpPr>
          <p:pic>
            <p:nvPicPr>
              <p:cNvPr id="47114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" y="929"/>
                <a:ext cx="1520" cy="1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15" name="Picture 8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" y="203"/>
                <a:ext cx="803" cy="9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7116" name="AutoShape 9"/>
              <p:cNvSpPr>
                <a:spLocks noChangeArrowheads="1"/>
              </p:cNvSpPr>
              <p:nvPr/>
            </p:nvSpPr>
            <p:spPr bwMode="auto">
              <a:xfrm>
                <a:off x="882" y="1237"/>
                <a:ext cx="239" cy="245"/>
              </a:xfrm>
              <a:prstGeom prst="roundRect">
                <a:avLst>
                  <a:gd name="adj" fmla="val 431"/>
                </a:avLst>
              </a:prstGeom>
              <a:noFill/>
              <a:ln w="3672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7117" name="AutoShape 10"/>
              <p:cNvSpPr>
                <a:spLocks noChangeArrowheads="1"/>
              </p:cNvSpPr>
              <p:nvPr/>
            </p:nvSpPr>
            <p:spPr bwMode="auto">
              <a:xfrm>
                <a:off x="188" y="203"/>
                <a:ext cx="811" cy="937"/>
              </a:xfrm>
              <a:prstGeom prst="roundRect">
                <a:avLst>
                  <a:gd name="adj" fmla="val 116"/>
                </a:avLst>
              </a:prstGeom>
              <a:noFill/>
              <a:ln w="3672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7118" name="Line 11"/>
              <p:cNvSpPr>
                <a:spLocks noChangeShapeType="1"/>
              </p:cNvSpPr>
              <p:nvPr/>
            </p:nvSpPr>
            <p:spPr bwMode="auto">
              <a:xfrm flipH="1">
                <a:off x="875" y="1131"/>
                <a:ext cx="117" cy="115"/>
              </a:xfrm>
              <a:prstGeom prst="line">
                <a:avLst/>
              </a:prstGeom>
              <a:noFill/>
              <a:ln w="5472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119" name="AutoShape 12"/>
              <p:cNvSpPr>
                <a:spLocks noChangeArrowheads="1"/>
              </p:cNvSpPr>
              <p:nvPr/>
            </p:nvSpPr>
            <p:spPr bwMode="auto">
              <a:xfrm>
                <a:off x="225" y="1453"/>
                <a:ext cx="370" cy="672"/>
              </a:xfrm>
              <a:prstGeom prst="roundRect">
                <a:avLst>
                  <a:gd name="adj" fmla="val 255"/>
                </a:avLst>
              </a:prstGeom>
              <a:solidFill>
                <a:srgbClr val="66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7120" name="AutoShape 13"/>
              <p:cNvSpPr>
                <a:spLocks noChangeArrowheads="1"/>
              </p:cNvSpPr>
              <p:nvPr/>
            </p:nvSpPr>
            <p:spPr bwMode="auto">
              <a:xfrm>
                <a:off x="268" y="1492"/>
                <a:ext cx="282" cy="594"/>
              </a:xfrm>
              <a:prstGeom prst="roundRect">
                <a:avLst>
                  <a:gd name="adj" fmla="val 333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7121" name="Text Box 14"/>
              <p:cNvSpPr txBox="1">
                <a:spLocks noChangeArrowheads="1"/>
              </p:cNvSpPr>
              <p:nvPr/>
            </p:nvSpPr>
            <p:spPr bwMode="auto">
              <a:xfrm>
                <a:off x="290" y="1635"/>
                <a:ext cx="221" cy="2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>
                  <a:buClr>
                    <a:srgbClr val="000000"/>
                  </a:buClr>
                  <a:buSzPct val="45000"/>
                  <a:buFont typeface="StarSymbol"/>
                  <a:buNone/>
                </a:pPr>
                <a:r>
                  <a:rPr lang="en-GB" sz="2400">
                    <a:latin typeface="Times New Roman" pitchFamily="18" charset="0"/>
                  </a:rPr>
                  <a:t>SC</a:t>
                </a:r>
              </a:p>
            </p:txBody>
          </p:sp>
          <p:sp>
            <p:nvSpPr>
              <p:cNvPr id="47122" name="Text Box 15"/>
              <p:cNvSpPr txBox="1">
                <a:spLocks noChangeArrowheads="1"/>
              </p:cNvSpPr>
              <p:nvPr/>
            </p:nvSpPr>
            <p:spPr bwMode="auto">
              <a:xfrm>
                <a:off x="230" y="2335"/>
                <a:ext cx="543" cy="5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tabLst>
                    <a:tab pos="723900" algn="l"/>
                  </a:tabLst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tabLst>
                    <a:tab pos="723900" algn="l"/>
                  </a:tabLst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tabLst>
                    <a:tab pos="723900" algn="l"/>
                  </a:tabLst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tabLst>
                    <a:tab pos="723900" algn="l"/>
                  </a:tabLst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tabLst>
                    <a:tab pos="723900" algn="l"/>
                  </a:tabLst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</a:tabLst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</a:tabLst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</a:tabLst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</a:tabLst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>
                  <a:buClr>
                    <a:srgbClr val="000000"/>
                  </a:buClr>
                  <a:buSzPct val="45000"/>
                  <a:buFont typeface="StarSymbol"/>
                  <a:buNone/>
                </a:pPr>
                <a:r>
                  <a:rPr lang="en-GB" sz="1500" b="1">
                    <a:solidFill>
                      <a:srgbClr val="800080"/>
                    </a:solidFill>
                    <a:latin typeface="Times New Roman" pitchFamily="18" charset="0"/>
                  </a:rPr>
                  <a:t>Layer of</a:t>
                </a:r>
              </a:p>
              <a:p>
                <a:pPr eaLnBrk="1">
                  <a:buClr>
                    <a:srgbClr val="000000"/>
                  </a:buClr>
                  <a:buSzPct val="45000"/>
                  <a:buFont typeface="StarSymbol"/>
                  <a:buNone/>
                </a:pPr>
                <a:r>
                  <a:rPr lang="en-GB" sz="1500" b="1">
                    <a:solidFill>
                      <a:srgbClr val="800080"/>
                    </a:solidFill>
                    <a:latin typeface="Times New Roman" pitchFamily="18" charset="0"/>
                  </a:rPr>
                  <a:t>N-capturer</a:t>
                </a:r>
              </a:p>
              <a:p>
                <a:pPr eaLnBrk="1">
                  <a:buClr>
                    <a:srgbClr val="000000"/>
                  </a:buClr>
                  <a:buSzPct val="45000"/>
                  <a:buFont typeface="StarSymbol"/>
                  <a:buNone/>
                </a:pPr>
                <a:r>
                  <a:rPr lang="en-GB" sz="1500" b="1">
                    <a:solidFill>
                      <a:srgbClr val="800080"/>
                    </a:solidFill>
                    <a:latin typeface="Times New Roman" pitchFamily="18" charset="0"/>
                  </a:rPr>
                  <a:t>(Gd,Cd,...)</a:t>
                </a:r>
              </a:p>
            </p:txBody>
          </p:sp>
          <p:sp>
            <p:nvSpPr>
              <p:cNvPr id="47123" name="Line 16"/>
              <p:cNvSpPr>
                <a:spLocks noChangeShapeType="1"/>
              </p:cNvSpPr>
              <p:nvPr/>
            </p:nvSpPr>
            <p:spPr bwMode="auto">
              <a:xfrm flipV="1">
                <a:off x="476" y="2089"/>
                <a:ext cx="1" cy="271"/>
              </a:xfrm>
              <a:prstGeom prst="line">
                <a:avLst/>
              </a:prstGeom>
              <a:noFill/>
              <a:ln w="36720">
                <a:solidFill>
                  <a:srgbClr val="80008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124" name="Line 17"/>
              <p:cNvSpPr>
                <a:spLocks noChangeShapeType="1"/>
              </p:cNvSpPr>
              <p:nvPr/>
            </p:nvSpPr>
            <p:spPr bwMode="auto">
              <a:xfrm flipH="1" flipV="1">
                <a:off x="520" y="943"/>
                <a:ext cx="24" cy="483"/>
              </a:xfrm>
              <a:prstGeom prst="line">
                <a:avLst/>
              </a:prstGeom>
              <a:noFill/>
              <a:ln w="3672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125" name="Text Box 18"/>
              <p:cNvSpPr txBox="1">
                <a:spLocks noChangeArrowheads="1"/>
              </p:cNvSpPr>
              <p:nvPr/>
            </p:nvSpPr>
            <p:spPr bwMode="auto">
              <a:xfrm>
                <a:off x="122" y="1290"/>
                <a:ext cx="392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>
                  <a:buClr>
                    <a:srgbClr val="000000"/>
                  </a:buClr>
                  <a:buSzPct val="45000"/>
                  <a:buFont typeface="StarSymbol"/>
                  <a:buNone/>
                </a:pPr>
                <a:r>
                  <a:rPr lang="en-GB" sz="1400" b="1">
                    <a:latin typeface="Times New Roman" pitchFamily="18" charset="0"/>
                  </a:rPr>
                  <a:t>XY-view</a:t>
                </a:r>
              </a:p>
            </p:txBody>
          </p:sp>
        </p:grpSp>
      </p:grpSp>
      <p:sp>
        <p:nvSpPr>
          <p:cNvPr id="26647" name="Rectangle 23"/>
          <p:cNvSpPr>
            <a:spLocks noGrp="1" noChangeArrowheads="1"/>
          </p:cNvSpPr>
          <p:nvPr>
            <p:ph type="body" idx="1"/>
          </p:nvPr>
        </p:nvSpPr>
        <p:spPr>
          <a:xfrm>
            <a:off x="2006600" y="1752600"/>
            <a:ext cx="7137400" cy="4525963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10</a:t>
            </a:r>
            <a:r>
              <a:rPr lang="ru-RU" sz="4000" b="1" baseline="30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3</a:t>
            </a:r>
            <a:r>
              <a:rPr 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MC-simulations</a:t>
            </a:r>
            <a:endParaRPr lang="ru-RU" sz="40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eaLnBrk="1" hangingPunct="1">
              <a:defRPr/>
            </a:pPr>
            <a:r>
              <a:rPr lang="ru-RU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10</a:t>
            </a:r>
            <a:r>
              <a:rPr lang="ru-RU" sz="4000" b="1" baseline="30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6</a:t>
            </a:r>
            <a:r>
              <a:rPr lang="ru-RU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experimental tests</a:t>
            </a:r>
            <a:endParaRPr lang="ru-RU" sz="40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eaLnBrk="1" hangingPunct="1">
              <a:defRPr/>
            </a:pPr>
            <a:r>
              <a:rPr 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As a result:</a:t>
            </a:r>
            <a:endParaRPr lang="ru-RU" sz="40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eaLnBrk="1" hangingPunct="1">
              <a:buFontTx/>
              <a:buNone/>
              <a:defRPr/>
            </a:pPr>
            <a:r>
              <a:rPr lang="ru-RU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</a:t>
            </a:r>
            <a:r>
              <a:rPr lang="en-US" sz="4800" b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conception </a:t>
            </a:r>
          </a:p>
          <a:p>
            <a:pPr eaLnBrk="1" hangingPunct="1">
              <a:buFontTx/>
              <a:buNone/>
              <a:defRPr/>
            </a:pPr>
            <a:r>
              <a:rPr lang="en-US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 </a:t>
            </a:r>
            <a:r>
              <a:rPr lang="en-US" sz="4800" b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of the spectrometer</a:t>
            </a:r>
            <a:endParaRPr lang="ru-RU" sz="4800" b="1" u="sng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6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6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6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6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6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6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6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6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88" y="396875"/>
            <a:ext cx="5838825" cy="606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15900"/>
            <a:ext cx="171450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6656388" y="4532313"/>
            <a:ext cx="2311400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>
                <a:solidFill>
                  <a:srgbClr val="CC0000"/>
                </a:solidFill>
              </a:rPr>
              <a:t>  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</a:t>
            </a:r>
            <a:r>
              <a:rPr lang="en-US" sz="88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  <a:endParaRPr lang="ru-RU" sz="8800" b="1" baseline="30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en-US" sz="48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S-cube</a:t>
            </a:r>
          </a:p>
        </p:txBody>
      </p:sp>
      <p:sp>
        <p:nvSpPr>
          <p:cNvPr id="32773" name="AutoShape 8"/>
          <p:cNvSpPr>
            <a:spLocks noChangeArrowheads="1"/>
          </p:cNvSpPr>
          <p:nvPr/>
        </p:nvSpPr>
        <p:spPr bwMode="auto">
          <a:xfrm>
            <a:off x="1638300" y="3441700"/>
            <a:ext cx="1676400" cy="2387600"/>
          </a:xfrm>
          <a:prstGeom prst="wedgeRectCallout">
            <a:avLst>
              <a:gd name="adj1" fmla="val 142634"/>
              <a:gd name="adj2" fmla="val -2545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/>
              <a:t>Segmental solid plastic scintillator (2500 cells)</a:t>
            </a:r>
          </a:p>
          <a:p>
            <a:pPr algn="ctr"/>
            <a:endParaRPr lang="en-US"/>
          </a:p>
          <a:p>
            <a:pPr algn="ctr"/>
            <a:r>
              <a:rPr lang="en-US"/>
              <a:t>Sensitive</a:t>
            </a:r>
            <a:endParaRPr lang="ru-RU"/>
          </a:p>
          <a:p>
            <a:pPr algn="ctr"/>
            <a:r>
              <a:rPr lang="en-US"/>
              <a:t>volume=1 m</a:t>
            </a:r>
            <a:r>
              <a:rPr lang="en-US" b="1" baseline="30000"/>
              <a:t>3</a:t>
            </a:r>
            <a:endParaRPr lang="ru-RU" b="1"/>
          </a:p>
        </p:txBody>
      </p:sp>
      <p:sp>
        <p:nvSpPr>
          <p:cNvPr id="32774" name="AutoShape 9"/>
          <p:cNvSpPr>
            <a:spLocks noChangeArrowheads="1"/>
          </p:cNvSpPr>
          <p:nvPr/>
        </p:nvSpPr>
        <p:spPr bwMode="auto">
          <a:xfrm>
            <a:off x="7353300" y="3441700"/>
            <a:ext cx="1625600" cy="1079500"/>
          </a:xfrm>
          <a:prstGeom prst="wedgeRectCallout">
            <a:avLst>
              <a:gd name="adj1" fmla="val -156995"/>
              <a:gd name="adj2" fmla="val 2056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b="1"/>
              <a:t>Cu</a:t>
            </a:r>
            <a:r>
              <a:rPr lang="ru-RU"/>
              <a:t> (</a:t>
            </a:r>
            <a:r>
              <a:rPr lang="en-US"/>
              <a:t>carriage</a:t>
            </a:r>
            <a:r>
              <a:rPr lang="ru-RU"/>
              <a:t> </a:t>
            </a:r>
            <a:r>
              <a:rPr lang="en-US"/>
              <a:t>frames</a:t>
            </a:r>
            <a:r>
              <a:rPr lang="ru-RU"/>
              <a:t> = </a:t>
            </a:r>
          </a:p>
          <a:p>
            <a:pPr algn="ctr"/>
            <a:r>
              <a:rPr lang="ru-RU">
                <a:sym typeface="Symbol" pitchFamily="18" charset="2"/>
              </a:rPr>
              <a:t>-</a:t>
            </a:r>
            <a:r>
              <a:rPr lang="en-US">
                <a:sym typeface="Symbol" pitchFamily="18" charset="2"/>
              </a:rPr>
              <a:t>shield</a:t>
            </a:r>
            <a:r>
              <a:rPr lang="ru-RU"/>
              <a:t>)</a:t>
            </a:r>
          </a:p>
        </p:txBody>
      </p:sp>
      <p:sp>
        <p:nvSpPr>
          <p:cNvPr id="32775" name="AutoShape 10"/>
          <p:cNvSpPr>
            <a:spLocks noChangeArrowheads="1"/>
          </p:cNvSpPr>
          <p:nvPr/>
        </p:nvSpPr>
        <p:spPr bwMode="auto">
          <a:xfrm>
            <a:off x="7378700" y="2362200"/>
            <a:ext cx="1600200" cy="850900"/>
          </a:xfrm>
          <a:prstGeom prst="wedgeRectCallout">
            <a:avLst>
              <a:gd name="adj1" fmla="val -147269"/>
              <a:gd name="adj2" fmla="val 1591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b="1"/>
              <a:t>Pb</a:t>
            </a:r>
            <a:r>
              <a:rPr lang="en-US"/>
              <a:t> </a:t>
            </a:r>
            <a:endParaRPr lang="ru-RU"/>
          </a:p>
          <a:p>
            <a:pPr algn="ctr"/>
            <a:r>
              <a:rPr lang="en-US"/>
              <a:t>(</a:t>
            </a:r>
            <a:r>
              <a:rPr lang="en-US">
                <a:sym typeface="Symbol" pitchFamily="18" charset="2"/>
              </a:rPr>
              <a:t></a:t>
            </a:r>
            <a:r>
              <a:rPr lang="ru-RU">
                <a:sym typeface="Symbol" pitchFamily="18" charset="2"/>
              </a:rPr>
              <a:t>-</a:t>
            </a:r>
            <a:r>
              <a:rPr lang="en-US"/>
              <a:t>shield)</a:t>
            </a:r>
            <a:endParaRPr lang="ru-RU"/>
          </a:p>
        </p:txBody>
      </p:sp>
      <p:sp>
        <p:nvSpPr>
          <p:cNvPr id="32776" name="AutoShape 11"/>
          <p:cNvSpPr>
            <a:spLocks noChangeArrowheads="1"/>
          </p:cNvSpPr>
          <p:nvPr/>
        </p:nvSpPr>
        <p:spPr bwMode="auto">
          <a:xfrm>
            <a:off x="7378700" y="1384300"/>
            <a:ext cx="1574800" cy="711200"/>
          </a:xfrm>
          <a:prstGeom prst="wedgeRectCallout">
            <a:avLst>
              <a:gd name="adj1" fmla="val -131523"/>
              <a:gd name="adj2" fmla="val 314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b="1"/>
              <a:t>CH</a:t>
            </a:r>
            <a:r>
              <a:rPr lang="en-US" b="1" baseline="-25000"/>
              <a:t>2</a:t>
            </a:r>
            <a:r>
              <a:rPr lang="en-US" b="1"/>
              <a:t> </a:t>
            </a:r>
            <a:r>
              <a:rPr lang="en-US"/>
              <a:t>+ </a:t>
            </a:r>
            <a:r>
              <a:rPr lang="en-US" b="1"/>
              <a:t>B</a:t>
            </a:r>
          </a:p>
          <a:p>
            <a:pPr algn="ctr"/>
            <a:r>
              <a:rPr lang="en-US"/>
              <a:t>(n-shield</a:t>
            </a:r>
            <a:r>
              <a:rPr lang="ru-RU"/>
              <a:t>)</a:t>
            </a:r>
          </a:p>
        </p:txBody>
      </p:sp>
      <p:sp>
        <p:nvSpPr>
          <p:cNvPr id="32777" name="AutoShape 12"/>
          <p:cNvSpPr>
            <a:spLocks noChangeArrowheads="1"/>
          </p:cNvSpPr>
          <p:nvPr/>
        </p:nvSpPr>
        <p:spPr bwMode="auto">
          <a:xfrm>
            <a:off x="7353300" y="431800"/>
            <a:ext cx="1600200" cy="723900"/>
          </a:xfrm>
          <a:prstGeom prst="wedgeRectCallout">
            <a:avLst>
              <a:gd name="adj1" fmla="val -100731"/>
              <a:gd name="adj2" fmla="val -208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/>
              <a:t>Plast</a:t>
            </a:r>
            <a:r>
              <a:rPr lang="ru-RU"/>
              <a:t>. </a:t>
            </a:r>
            <a:r>
              <a:rPr lang="en-US"/>
              <a:t>scnt</a:t>
            </a:r>
            <a:r>
              <a:rPr lang="ru-RU"/>
              <a:t>.</a:t>
            </a:r>
          </a:p>
          <a:p>
            <a:pPr algn="ctr"/>
            <a:r>
              <a:rPr lang="ru-RU"/>
              <a:t>(</a:t>
            </a:r>
            <a:r>
              <a:rPr lang="en-US"/>
              <a:t>µ</a:t>
            </a:r>
            <a:r>
              <a:rPr lang="ru-RU"/>
              <a:t>-</a:t>
            </a:r>
            <a:r>
              <a:rPr lang="en-US"/>
              <a:t>shield</a:t>
            </a:r>
            <a:r>
              <a:rPr lang="ru-RU"/>
              <a:t>)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902200" y="5467350"/>
            <a:ext cx="3556000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7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DANSS</a:t>
            </a:r>
            <a:endParaRPr lang="ru-RU" sz="72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1" grpId="0"/>
      <p:bldP spid="32773" grpId="0" animBg="1"/>
      <p:bldP spid="32774" grpId="0" animBg="1"/>
      <p:bldP spid="32775" grpId="0" animBg="1"/>
      <p:bldP spid="32776" grpId="0" animBg="1"/>
      <p:bldP spid="32777" grpId="0" animBg="1"/>
      <p:bldP spid="11" grpId="0"/>
      <p:bldP spid="1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1" descr="nucleus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-57150"/>
            <a:ext cx="9258300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57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565275"/>
            <a:ext cx="8586788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Rectangle 10"/>
          <p:cNvSpPr>
            <a:spLocks noGrp="1" noChangeArrowheads="1"/>
          </p:cNvSpPr>
          <p:nvPr>
            <p:ph type="title"/>
          </p:nvPr>
        </p:nvSpPr>
        <p:spPr>
          <a:xfrm>
            <a:off x="406400" y="5265738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b="1" smtClean="0">
                <a:latin typeface="Comic Sans MS" pitchFamily="66" charset="0"/>
              </a:rPr>
              <a:t>Basic element</a:t>
            </a:r>
            <a:r>
              <a:rPr lang="ru-RU" sz="4000" b="1" smtClean="0">
                <a:latin typeface="Comic Sans MS" pitchFamily="66" charset="0"/>
              </a:rPr>
              <a:t> </a:t>
            </a:r>
            <a:r>
              <a:rPr lang="ru-RU" sz="4000" smtClean="0">
                <a:latin typeface="Comic Sans MS" pitchFamily="66" charset="0"/>
              </a:rPr>
              <a:t>– </a:t>
            </a:r>
            <a:r>
              <a:rPr lang="en-US" sz="4000" smtClean="0">
                <a:latin typeface="Comic Sans MS" pitchFamily="66" charset="0"/>
              </a:rPr>
              <a:t/>
            </a:r>
            <a:br>
              <a:rPr lang="en-US" sz="4000" smtClean="0">
                <a:latin typeface="Comic Sans MS" pitchFamily="66" charset="0"/>
              </a:rPr>
            </a:br>
            <a:r>
              <a:rPr lang="en-US" sz="4000" smtClean="0">
                <a:latin typeface="Comic Sans MS" pitchFamily="66" charset="0"/>
              </a:rPr>
              <a:t>- scintillator cell</a:t>
            </a:r>
            <a:r>
              <a:rPr lang="ru-RU" sz="4000" smtClean="0">
                <a:latin typeface="Comic Sans MS" pitchFamily="66" charset="0"/>
              </a:rPr>
              <a:t> </a:t>
            </a:r>
            <a:r>
              <a:rPr lang="en-US" sz="4000" smtClean="0">
                <a:latin typeface="Comic Sans MS" pitchFamily="66" charset="0"/>
              </a:rPr>
              <a:t> </a:t>
            </a:r>
            <a:r>
              <a:rPr lang="ru-RU" sz="4000" smtClean="0">
                <a:latin typeface="Comic Sans MS" pitchFamily="66" charset="0"/>
              </a:rPr>
              <a:t>(</a:t>
            </a:r>
            <a:r>
              <a:rPr lang="en-US" sz="4000" b="1" i="1" smtClean="0">
                <a:latin typeface="Comic Sans MS" pitchFamily="66" charset="0"/>
              </a:rPr>
              <a:t>“strip” </a:t>
            </a:r>
            <a:r>
              <a:rPr lang="ru-RU" sz="4000" smtClean="0">
                <a:latin typeface="Comic Sans MS" pitchFamily="66" charset="0"/>
              </a:rPr>
              <a:t>)</a:t>
            </a:r>
          </a:p>
        </p:txBody>
      </p:sp>
      <p:sp>
        <p:nvSpPr>
          <p:cNvPr id="37900" name="AutoShape 12"/>
          <p:cNvSpPr>
            <a:spLocks noChangeArrowheads="1"/>
          </p:cNvSpPr>
          <p:nvPr/>
        </p:nvSpPr>
        <p:spPr bwMode="auto">
          <a:xfrm>
            <a:off x="3898900" y="342900"/>
            <a:ext cx="2082800" cy="1041400"/>
          </a:xfrm>
          <a:prstGeom prst="wedgeRectCallout">
            <a:avLst>
              <a:gd name="adj1" fmla="val -49241"/>
              <a:gd name="adj2" fmla="val 154421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>
                <a:latin typeface="Arial" pitchFamily="34" charset="0"/>
              </a:rPr>
              <a:t>Gd-containing </a:t>
            </a:r>
          </a:p>
          <a:p>
            <a:pPr algn="ctr"/>
            <a:r>
              <a:rPr lang="en-US">
                <a:latin typeface="Arial" pitchFamily="34" charset="0"/>
              </a:rPr>
              <a:t>light-reflecting </a:t>
            </a:r>
          </a:p>
          <a:p>
            <a:pPr algn="ctr"/>
            <a:r>
              <a:rPr lang="en-US">
                <a:latin typeface="Arial" pitchFamily="34" charset="0"/>
              </a:rPr>
              <a:t>coating</a:t>
            </a:r>
            <a:endParaRPr lang="ru-RU">
              <a:latin typeface="Arial" pitchFamily="34" charset="0"/>
            </a:endParaRPr>
          </a:p>
        </p:txBody>
      </p:sp>
      <p:sp>
        <p:nvSpPr>
          <p:cNvPr id="37901" name="AutoShape 13"/>
          <p:cNvSpPr>
            <a:spLocks noChangeArrowheads="1"/>
          </p:cNvSpPr>
          <p:nvPr/>
        </p:nvSpPr>
        <p:spPr bwMode="auto">
          <a:xfrm>
            <a:off x="977900" y="1371600"/>
            <a:ext cx="2070100" cy="1054100"/>
          </a:xfrm>
          <a:prstGeom prst="wedgeRectCallout">
            <a:avLst>
              <a:gd name="adj1" fmla="val -13495"/>
              <a:gd name="adj2" fmla="val 179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>
                <a:latin typeface="Arial" pitchFamily="34" charset="0"/>
              </a:rPr>
              <a:t>Polystyrene-based scintillator</a:t>
            </a:r>
            <a:endParaRPr lang="ru-RU">
              <a:latin typeface="Arial" pitchFamily="34" charset="0"/>
            </a:endParaRPr>
          </a:p>
        </p:txBody>
      </p:sp>
      <p:sp>
        <p:nvSpPr>
          <p:cNvPr id="37902" name="AutoShape 14"/>
          <p:cNvSpPr>
            <a:spLocks noChangeArrowheads="1"/>
          </p:cNvSpPr>
          <p:nvPr/>
        </p:nvSpPr>
        <p:spPr bwMode="auto">
          <a:xfrm>
            <a:off x="6921500" y="723900"/>
            <a:ext cx="2032000" cy="1041400"/>
          </a:xfrm>
          <a:prstGeom prst="wedgeRectCallout">
            <a:avLst>
              <a:gd name="adj1" fmla="val 9065"/>
              <a:gd name="adj2" fmla="val 251981"/>
            </a:avLst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>
                <a:latin typeface="Arial" pitchFamily="34" charset="0"/>
              </a:rPr>
              <a:t>3 </a:t>
            </a:r>
            <a:r>
              <a:rPr lang="en-US">
                <a:latin typeface="Arial" pitchFamily="34" charset="0"/>
              </a:rPr>
              <a:t>wave-length shifting (WLS) fibers Ø1.2 mm</a:t>
            </a:r>
            <a:endParaRPr lang="ru-RU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00" grpId="0" animBg="1"/>
      <p:bldP spid="37901" grpId="0" animBg="1"/>
      <p:bldP spid="3790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0675"/>
            <a:ext cx="9144000" cy="717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ая выноска 2"/>
          <p:cNvSpPr/>
          <p:nvPr/>
        </p:nvSpPr>
        <p:spPr>
          <a:xfrm>
            <a:off x="5842000" y="0"/>
            <a:ext cx="3136900" cy="1701800"/>
          </a:xfrm>
          <a:prstGeom prst="wedgeRectCallout">
            <a:avLst>
              <a:gd name="adj1" fmla="val -86015"/>
              <a:gd name="adj2" fmla="val 184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rgbClr val="663300"/>
                </a:solidFill>
                <a:latin typeface="Comic Sans MS" pitchFamily="66" charset="0"/>
              </a:rPr>
              <a:t>Blind end of each WLS-fiber is coated (chemically) with light reflector</a:t>
            </a:r>
            <a:endParaRPr lang="ru-RU" sz="2400" dirty="0">
              <a:solidFill>
                <a:srgbClr val="6633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 descr="nucleus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-57150"/>
            <a:ext cx="9258300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2263775"/>
            <a:ext cx="8745537" cy="423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4000" b="1"/>
              <a:t>Modular structure of the detector</a:t>
            </a:r>
          </a:p>
          <a:p>
            <a:pPr eaLnBrk="1" hangingPunct="1"/>
            <a:r>
              <a:rPr lang="en-US" sz="2400" i="1"/>
              <a:t>A number of strips are combined into intercrossing X- and Y-modules.</a:t>
            </a:r>
            <a:endParaRPr lang="ru-RU" sz="24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 descr="nucleus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-57150"/>
            <a:ext cx="9258300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4" descr="Imgp56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6" b="8504"/>
          <a:stretch>
            <a:fillRect/>
          </a:stretch>
        </p:blipFill>
        <p:spPr bwMode="auto">
          <a:xfrm>
            <a:off x="0" y="1065213"/>
            <a:ext cx="9144000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Box 5"/>
          <p:cNvSpPr txBox="1">
            <a:spLocks noChangeArrowheads="1"/>
          </p:cNvSpPr>
          <p:nvPr/>
        </p:nvSpPr>
        <p:spPr bwMode="auto">
          <a:xfrm>
            <a:off x="0" y="177800"/>
            <a:ext cx="91614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3200" i="1"/>
              <a:t>Prototype:    2 parallel modules (no Gd-coating)</a:t>
            </a:r>
            <a:endParaRPr lang="ru-RU" sz="32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30" name="Picture 6" descr="P8272618"/>
          <p:cNvPicPr>
            <a:picLocks noChangeAspect="1" noChangeArrowheads="1"/>
          </p:cNvPicPr>
          <p:nvPr/>
        </p:nvPicPr>
        <p:blipFill>
          <a:blip r:embed="rId2">
            <a:lum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2392363"/>
            <a:ext cx="7035800" cy="459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35000"/>
          </a:xfrm>
        </p:spPr>
        <p:txBody>
          <a:bodyPr/>
          <a:lstStyle/>
          <a:p>
            <a:pPr eaLnBrk="1" hangingPunct="1"/>
            <a:r>
              <a:rPr lang="en-US" sz="4000" smtClean="0">
                <a:latin typeface="Comic Sans MS" pitchFamily="66" charset="0"/>
              </a:rPr>
              <a:t>Light collection</a:t>
            </a:r>
            <a:endParaRPr lang="ru-RU" sz="4000" smtClean="0">
              <a:latin typeface="Comic Sans MS" pitchFamily="66" charset="0"/>
            </a:endParaRPr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90500" y="660400"/>
            <a:ext cx="8953500" cy="4525963"/>
          </a:xfrm>
        </p:spPr>
        <p:txBody>
          <a:bodyPr/>
          <a:lstStyle/>
          <a:p>
            <a:pPr eaLnBrk="1" hangingPunct="1"/>
            <a:r>
              <a:rPr lang="en-US" b="1" smtClean="0"/>
              <a:t>One PMT per Module (25</a:t>
            </a:r>
            <a:r>
              <a:rPr lang="ru-RU" b="1" smtClean="0"/>
              <a:t>-50 </a:t>
            </a:r>
            <a:r>
              <a:rPr lang="en-US" b="1" smtClean="0"/>
              <a:t>strips</a:t>
            </a:r>
            <a:r>
              <a:rPr lang="ru-RU" b="1" smtClean="0"/>
              <a:t>):</a:t>
            </a:r>
          </a:p>
          <a:p>
            <a:pPr eaLnBrk="1" hangingPunct="1">
              <a:buFontTx/>
              <a:buNone/>
            </a:pPr>
            <a:r>
              <a:rPr lang="ru-RU" smtClean="0"/>
              <a:t>   </a:t>
            </a:r>
            <a:r>
              <a:rPr lang="en-US" sz="2800" i="1" smtClean="0">
                <a:solidFill>
                  <a:srgbClr val="0000CC"/>
                </a:solidFill>
              </a:rPr>
              <a:t>measure </a:t>
            </a:r>
            <a:r>
              <a:rPr lang="en-US" sz="2800" b="1" i="1" u="sng" smtClean="0">
                <a:solidFill>
                  <a:srgbClr val="0000CC"/>
                </a:solidFill>
              </a:rPr>
              <a:t>total energy </a:t>
            </a:r>
            <a:r>
              <a:rPr lang="en-US" sz="2800" i="1" smtClean="0">
                <a:solidFill>
                  <a:srgbClr val="0000CC"/>
                </a:solidFill>
              </a:rPr>
              <a:t>of the photon burst</a:t>
            </a:r>
          </a:p>
          <a:p>
            <a:pPr eaLnBrk="1" hangingPunct="1">
              <a:buFontTx/>
              <a:buNone/>
            </a:pPr>
            <a:r>
              <a:rPr lang="en-US" sz="2800" i="1" smtClean="0">
                <a:solidFill>
                  <a:srgbClr val="0000CC"/>
                </a:solidFill>
              </a:rPr>
              <a:t>	produce </a:t>
            </a:r>
            <a:r>
              <a:rPr lang="en-US" sz="2800" b="1" i="1" smtClean="0">
                <a:solidFill>
                  <a:srgbClr val="0000CC"/>
                </a:solidFill>
              </a:rPr>
              <a:t>“</a:t>
            </a:r>
            <a:r>
              <a:rPr lang="en-US" sz="2800" b="1" i="1" u="sng" smtClean="0">
                <a:solidFill>
                  <a:srgbClr val="0000CC"/>
                </a:solidFill>
              </a:rPr>
              <a:t>hard trigger</a:t>
            </a:r>
            <a:r>
              <a:rPr lang="en-US" sz="2800" b="1" i="1" smtClean="0">
                <a:solidFill>
                  <a:srgbClr val="0000CC"/>
                </a:solidFill>
              </a:rPr>
              <a:t>”</a:t>
            </a:r>
            <a:endParaRPr lang="ru-RU" sz="2800" b="1" smtClean="0"/>
          </a:p>
          <a:p>
            <a:pPr eaLnBrk="1" hangingPunct="1"/>
            <a:r>
              <a:rPr lang="en-US" b="1" smtClean="0"/>
              <a:t>Individual photo-diod </a:t>
            </a:r>
            <a:r>
              <a:rPr lang="ru-RU" b="1" smtClean="0"/>
              <a:t>(</a:t>
            </a:r>
            <a:r>
              <a:rPr lang="en-US" b="1" i="1" smtClean="0"/>
              <a:t>SiPM </a:t>
            </a:r>
            <a:r>
              <a:rPr lang="ru-RU" b="1" i="1" smtClean="0"/>
              <a:t> </a:t>
            </a:r>
            <a:r>
              <a:rPr lang="en-US" b="1" i="1" smtClean="0"/>
              <a:t>or</a:t>
            </a:r>
            <a:r>
              <a:rPr lang="ru-RU" b="1" i="1" smtClean="0"/>
              <a:t>  </a:t>
            </a:r>
            <a:r>
              <a:rPr lang="en-US" b="1" i="1" smtClean="0"/>
              <a:t>MPPC</a:t>
            </a:r>
            <a:r>
              <a:rPr lang="en-US" b="1" smtClean="0"/>
              <a:t>)</a:t>
            </a:r>
            <a:r>
              <a:rPr lang="ru-RU" b="1" smtClean="0"/>
              <a:t> </a:t>
            </a:r>
            <a:r>
              <a:rPr lang="en-US" b="1" smtClean="0"/>
              <a:t>per each strip</a:t>
            </a:r>
            <a:r>
              <a:rPr lang="ru-RU" b="1" smtClean="0"/>
              <a:t>:</a:t>
            </a:r>
          </a:p>
          <a:p>
            <a:pPr eaLnBrk="1" hangingPunct="1">
              <a:buFontTx/>
              <a:buNone/>
            </a:pPr>
            <a:r>
              <a:rPr lang="ru-RU" smtClean="0"/>
              <a:t>   </a:t>
            </a:r>
            <a:r>
              <a:rPr lang="en-US" b="1" i="1" u="sng" smtClean="0">
                <a:solidFill>
                  <a:srgbClr val="0000CC"/>
                </a:solidFill>
              </a:rPr>
              <a:t>space</a:t>
            </a:r>
            <a:r>
              <a:rPr lang="en-US" i="1" smtClean="0">
                <a:solidFill>
                  <a:srgbClr val="0000CC"/>
                </a:solidFill>
              </a:rPr>
              <a:t> distribution of the photon burst</a:t>
            </a:r>
            <a:endParaRPr lang="ru-RU" i="1" smtClean="0">
              <a:solidFill>
                <a:srgbClr val="0000CC"/>
              </a:solidFill>
            </a:endParaRPr>
          </a:p>
        </p:txBody>
      </p:sp>
      <p:pic>
        <p:nvPicPr>
          <p:cNvPr id="103431" name="Picture 7" descr="mrs_apd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63" y="4600575"/>
            <a:ext cx="2062162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501775" y="4367213"/>
            <a:ext cx="2386013" cy="2060575"/>
            <a:chOff x="17538" y="13935"/>
            <a:chExt cx="1111" cy="970"/>
          </a:xfrm>
        </p:grpSpPr>
        <p:sp>
          <p:nvSpPr>
            <p:cNvPr id="55303" name="Text Box 9"/>
            <p:cNvSpPr txBox="1">
              <a:spLocks noChangeArrowheads="1"/>
            </p:cNvSpPr>
            <p:nvPr/>
          </p:nvSpPr>
          <p:spPr bwMode="auto">
            <a:xfrm>
              <a:off x="18092" y="14346"/>
              <a:ext cx="433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6368" tIns="24111" rIns="46368" bIns="24111"/>
            <a:lstStyle>
              <a:lvl1pPr defTabSz="4156075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defTabSz="4156075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defTabSz="4156075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defTabSz="4156075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defTabSz="4156075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defTabSz="41560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defTabSz="41560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defTabSz="41560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defTabSz="41560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GB" sz="900" b="1">
                  <a:solidFill>
                    <a:srgbClr val="000000"/>
                  </a:solidFill>
                  <a:latin typeface="Arial" pitchFamily="34" charset="0"/>
                </a:rPr>
                <a:t>R 50</a:t>
              </a:r>
              <a:r>
                <a:rPr lang="en-GB" sz="900" b="1">
                  <a:solidFill>
                    <a:srgbClr val="000000"/>
                  </a:solidFill>
                  <a:latin typeface="Symbol" pitchFamily="18" charset="2"/>
                </a:rPr>
                <a:t>W</a:t>
              </a:r>
              <a:endParaRPr lang="ru-RU" sz="2700" b="1">
                <a:latin typeface="Arial" pitchFamily="34" charset="0"/>
              </a:endParaRPr>
            </a:p>
          </p:txBody>
        </p:sp>
        <p:sp>
          <p:nvSpPr>
            <p:cNvPr id="55304" name="Text Box 10"/>
            <p:cNvSpPr txBox="1">
              <a:spLocks noChangeArrowheads="1"/>
            </p:cNvSpPr>
            <p:nvPr/>
          </p:nvSpPr>
          <p:spPr bwMode="auto">
            <a:xfrm>
              <a:off x="18189" y="14060"/>
              <a:ext cx="232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6368" tIns="24111" rIns="46368" bIns="24111"/>
            <a:lstStyle>
              <a:lvl1pPr defTabSz="4156075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defTabSz="4156075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defTabSz="4156075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defTabSz="4156075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defTabSz="4156075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defTabSz="41560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defTabSz="41560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defTabSz="41560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defTabSz="41560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GB" sz="1100" b="1">
                  <a:solidFill>
                    <a:srgbClr val="000000"/>
                  </a:solidFill>
                  <a:latin typeface="Arial" pitchFamily="34" charset="0"/>
                </a:rPr>
                <a:t>h</a:t>
              </a:r>
              <a:r>
                <a:rPr lang="en-GB" sz="1100" b="1">
                  <a:solidFill>
                    <a:srgbClr val="000000"/>
                  </a:solidFill>
                  <a:latin typeface="Symbol" pitchFamily="18" charset="2"/>
                </a:rPr>
                <a:t>n</a:t>
              </a:r>
              <a:endParaRPr lang="ru-RU" sz="2700" b="1">
                <a:latin typeface="Arial" pitchFamily="34" charset="0"/>
              </a:endParaRPr>
            </a:p>
          </p:txBody>
        </p:sp>
        <p:sp>
          <p:nvSpPr>
            <p:cNvPr id="55305" name="Text Box 11"/>
            <p:cNvSpPr txBox="1">
              <a:spLocks noChangeArrowheads="1"/>
            </p:cNvSpPr>
            <p:nvPr/>
          </p:nvSpPr>
          <p:spPr bwMode="auto">
            <a:xfrm>
              <a:off x="17917" y="13935"/>
              <a:ext cx="269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6368" tIns="24111" rIns="46368" bIns="24111"/>
            <a:lstStyle>
              <a:lvl1pPr defTabSz="4156075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defTabSz="4156075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defTabSz="4156075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defTabSz="4156075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defTabSz="4156075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defTabSz="41560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defTabSz="41560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defTabSz="41560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defTabSz="41560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sz="1100" b="1">
                  <a:solidFill>
                    <a:srgbClr val="000000"/>
                  </a:solidFill>
                  <a:latin typeface="Arial" pitchFamily="34" charset="0"/>
                </a:rPr>
                <a:t>pixel</a:t>
              </a:r>
              <a:endParaRPr lang="ru-RU" sz="2700" b="1">
                <a:latin typeface="Arial" pitchFamily="34" charset="0"/>
              </a:endParaRPr>
            </a:p>
          </p:txBody>
        </p:sp>
        <p:sp>
          <p:nvSpPr>
            <p:cNvPr id="55306" name="Text Box 12"/>
            <p:cNvSpPr txBox="1">
              <a:spLocks noChangeArrowheads="1"/>
            </p:cNvSpPr>
            <p:nvPr/>
          </p:nvSpPr>
          <p:spPr bwMode="auto">
            <a:xfrm>
              <a:off x="17898" y="14728"/>
              <a:ext cx="373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6368" tIns="24111" rIns="46368" bIns="24111"/>
            <a:lstStyle>
              <a:lvl1pPr defTabSz="4156075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defTabSz="4156075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defTabSz="4156075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defTabSz="4156075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defTabSz="4156075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defTabSz="41560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defTabSz="41560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defTabSz="41560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defTabSz="41560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ru-RU" sz="1000" b="1">
                  <a:solidFill>
                    <a:srgbClr val="000000"/>
                  </a:solidFill>
                  <a:latin typeface="Arial" pitchFamily="34" charset="0"/>
                </a:rPr>
                <a:t>       </a:t>
              </a:r>
              <a:r>
                <a:rPr lang="en-GB" sz="1100" b="1">
                  <a:solidFill>
                    <a:srgbClr val="000000"/>
                  </a:solidFill>
                  <a:latin typeface="Arial" pitchFamily="34" charset="0"/>
                </a:rPr>
                <a:t>U</a:t>
              </a:r>
              <a:endParaRPr lang="ru-RU" sz="1100" b="1" baseline="-25000">
                <a:solidFill>
                  <a:srgbClr val="000000"/>
                </a:solidFill>
                <a:latin typeface="Arial" pitchFamily="34" charset="0"/>
              </a:endParaRPr>
            </a:p>
            <a:p>
              <a:pPr eaLnBrk="1" hangingPunct="1"/>
              <a:endParaRPr lang="ru-RU" sz="2700" b="1">
                <a:latin typeface="Arial" pitchFamily="34" charset="0"/>
              </a:endParaRPr>
            </a:p>
          </p:txBody>
        </p:sp>
        <p:sp>
          <p:nvSpPr>
            <p:cNvPr id="55307" name="Text Box 13"/>
            <p:cNvSpPr txBox="1">
              <a:spLocks noChangeArrowheads="1"/>
            </p:cNvSpPr>
            <p:nvPr/>
          </p:nvSpPr>
          <p:spPr bwMode="auto">
            <a:xfrm>
              <a:off x="17538" y="14079"/>
              <a:ext cx="219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6368" tIns="24111" rIns="46368" bIns="24111"/>
            <a:lstStyle>
              <a:lvl1pPr defTabSz="4156075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defTabSz="4156075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defTabSz="4156075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defTabSz="4156075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defTabSz="4156075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defTabSz="41560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defTabSz="41560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defTabSz="41560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defTabSz="41560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ru-RU" sz="1000" b="1">
                  <a:solidFill>
                    <a:srgbClr val="000000"/>
                  </a:solidFill>
                  <a:latin typeface="Arial" pitchFamily="34" charset="0"/>
                </a:rPr>
                <a:t>       </a:t>
              </a:r>
              <a:r>
                <a:rPr lang="en-GB" sz="1100" b="1">
                  <a:solidFill>
                    <a:srgbClr val="000000"/>
                  </a:solidFill>
                  <a:latin typeface="Arial" pitchFamily="34" charset="0"/>
                </a:rPr>
                <a:t>Al</a:t>
              </a:r>
              <a:endParaRPr lang="ru-RU" sz="2700" b="1">
                <a:latin typeface="Arial" pitchFamily="34" charset="0"/>
              </a:endParaRPr>
            </a:p>
          </p:txBody>
        </p:sp>
        <p:sp>
          <p:nvSpPr>
            <p:cNvPr id="55308" name="Oval 14"/>
            <p:cNvSpPr>
              <a:spLocks noChangeArrowheads="1"/>
            </p:cNvSpPr>
            <p:nvPr/>
          </p:nvSpPr>
          <p:spPr bwMode="auto">
            <a:xfrm>
              <a:off x="18175" y="14766"/>
              <a:ext cx="33" cy="32"/>
            </a:xfrm>
            <a:prstGeom prst="ellipse">
              <a:avLst/>
            </a:prstGeom>
            <a:solidFill>
              <a:srgbClr val="FFFFFF"/>
            </a:solidFill>
            <a:ln w="19080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55309" name="Line 15"/>
            <p:cNvSpPr>
              <a:spLocks noChangeShapeType="1"/>
            </p:cNvSpPr>
            <p:nvPr/>
          </p:nvSpPr>
          <p:spPr bwMode="auto">
            <a:xfrm flipH="1">
              <a:off x="18168" y="14760"/>
              <a:ext cx="48" cy="46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10" name="Line 16"/>
            <p:cNvSpPr>
              <a:spLocks noChangeShapeType="1"/>
            </p:cNvSpPr>
            <p:nvPr/>
          </p:nvSpPr>
          <p:spPr bwMode="auto">
            <a:xfrm>
              <a:off x="18193" y="14670"/>
              <a:ext cx="0" cy="96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11" name="Line 17"/>
            <p:cNvSpPr>
              <a:spLocks noChangeShapeType="1"/>
            </p:cNvSpPr>
            <p:nvPr/>
          </p:nvSpPr>
          <p:spPr bwMode="auto">
            <a:xfrm flipH="1" flipV="1">
              <a:off x="17682" y="14224"/>
              <a:ext cx="158" cy="47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12" name="Line 18"/>
            <p:cNvSpPr>
              <a:spLocks noChangeShapeType="1"/>
            </p:cNvSpPr>
            <p:nvPr/>
          </p:nvSpPr>
          <p:spPr bwMode="auto">
            <a:xfrm flipV="1">
              <a:off x="18393" y="14244"/>
              <a:ext cx="17" cy="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13" name="Freeform 19"/>
            <p:cNvSpPr>
              <a:spLocks noChangeArrowheads="1"/>
            </p:cNvSpPr>
            <p:nvPr/>
          </p:nvSpPr>
          <p:spPr bwMode="auto">
            <a:xfrm>
              <a:off x="18260" y="14230"/>
              <a:ext cx="222" cy="265"/>
            </a:xfrm>
            <a:custGeom>
              <a:avLst/>
              <a:gdLst>
                <a:gd name="T0" fmla="*/ 0 w 1813"/>
                <a:gd name="T1" fmla="*/ 0 h 2475"/>
                <a:gd name="T2" fmla="*/ 0 w 1813"/>
                <a:gd name="T3" fmla="*/ 0 h 2475"/>
                <a:gd name="T4" fmla="*/ 0 w 1813"/>
                <a:gd name="T5" fmla="*/ 0 h 2475"/>
                <a:gd name="T6" fmla="*/ 0 w 1813"/>
                <a:gd name="T7" fmla="*/ 0 h 2475"/>
                <a:gd name="T8" fmla="*/ 0 w 1813"/>
                <a:gd name="T9" fmla="*/ 0 h 2475"/>
                <a:gd name="T10" fmla="*/ 0 w 1813"/>
                <a:gd name="T11" fmla="*/ 0 h 24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13"/>
                <a:gd name="T19" fmla="*/ 0 h 2475"/>
                <a:gd name="T20" fmla="*/ 1813 w 1813"/>
                <a:gd name="T21" fmla="*/ 2475 h 24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13" h="2475">
                  <a:moveTo>
                    <a:pt x="0" y="1484"/>
                  </a:moveTo>
                  <a:lnTo>
                    <a:pt x="1812" y="0"/>
                  </a:lnTo>
                  <a:lnTo>
                    <a:pt x="1812" y="989"/>
                  </a:lnTo>
                  <a:lnTo>
                    <a:pt x="0" y="2474"/>
                  </a:lnTo>
                  <a:lnTo>
                    <a:pt x="0" y="1484"/>
                  </a:lnTo>
                </a:path>
              </a:pathLst>
            </a:custGeom>
            <a:solidFill>
              <a:srgbClr val="00CCFF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55314" name="Freeform 20"/>
            <p:cNvSpPr>
              <a:spLocks noChangeArrowheads="1"/>
            </p:cNvSpPr>
            <p:nvPr/>
          </p:nvSpPr>
          <p:spPr bwMode="auto">
            <a:xfrm>
              <a:off x="18260" y="14334"/>
              <a:ext cx="220" cy="326"/>
            </a:xfrm>
            <a:custGeom>
              <a:avLst/>
              <a:gdLst>
                <a:gd name="T0" fmla="*/ 0 w 1800"/>
                <a:gd name="T1" fmla="*/ 0 h 3037"/>
                <a:gd name="T2" fmla="*/ 0 w 1800"/>
                <a:gd name="T3" fmla="*/ 0 h 3037"/>
                <a:gd name="T4" fmla="*/ 0 w 1800"/>
                <a:gd name="T5" fmla="*/ 0 h 3037"/>
                <a:gd name="T6" fmla="*/ 0 w 1800"/>
                <a:gd name="T7" fmla="*/ 0 h 3037"/>
                <a:gd name="T8" fmla="*/ 0 w 1800"/>
                <a:gd name="T9" fmla="*/ 0 h 30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00"/>
                <a:gd name="T16" fmla="*/ 0 h 3037"/>
                <a:gd name="T17" fmla="*/ 1800 w 1800"/>
                <a:gd name="T18" fmla="*/ 3037 h 30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00" h="3037">
                  <a:moveTo>
                    <a:pt x="1799" y="1526"/>
                  </a:moveTo>
                  <a:lnTo>
                    <a:pt x="1799" y="0"/>
                  </a:lnTo>
                  <a:lnTo>
                    <a:pt x="0" y="1512"/>
                  </a:lnTo>
                  <a:lnTo>
                    <a:pt x="0" y="3036"/>
                  </a:lnTo>
                  <a:lnTo>
                    <a:pt x="1799" y="1526"/>
                  </a:lnTo>
                </a:path>
              </a:pathLst>
            </a:custGeom>
            <a:solidFill>
              <a:srgbClr val="0000FF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55315" name="AutoShape 21"/>
            <p:cNvSpPr>
              <a:spLocks noChangeArrowheads="1"/>
            </p:cNvSpPr>
            <p:nvPr/>
          </p:nvSpPr>
          <p:spPr bwMode="auto">
            <a:xfrm>
              <a:off x="17690" y="14494"/>
              <a:ext cx="571" cy="170"/>
            </a:xfrm>
            <a:prstGeom prst="roundRect">
              <a:avLst>
                <a:gd name="adj" fmla="val 278"/>
              </a:avLst>
            </a:prstGeom>
            <a:solidFill>
              <a:srgbClr val="0000FF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55316" name="AutoShape 22"/>
            <p:cNvSpPr>
              <a:spLocks noChangeArrowheads="1"/>
            </p:cNvSpPr>
            <p:nvPr/>
          </p:nvSpPr>
          <p:spPr bwMode="auto">
            <a:xfrm>
              <a:off x="17692" y="14397"/>
              <a:ext cx="571" cy="94"/>
            </a:xfrm>
            <a:prstGeom prst="roundRect">
              <a:avLst>
                <a:gd name="adj" fmla="val 505"/>
              </a:avLst>
            </a:prstGeom>
            <a:solidFill>
              <a:srgbClr val="00CCFF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55317" name="Line 23"/>
            <p:cNvSpPr>
              <a:spLocks noChangeShapeType="1"/>
            </p:cNvSpPr>
            <p:nvPr/>
          </p:nvSpPr>
          <p:spPr bwMode="auto">
            <a:xfrm>
              <a:off x="17694" y="14493"/>
              <a:ext cx="570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18" name="Line 24"/>
            <p:cNvSpPr>
              <a:spLocks noChangeShapeType="1"/>
            </p:cNvSpPr>
            <p:nvPr/>
          </p:nvSpPr>
          <p:spPr bwMode="auto">
            <a:xfrm>
              <a:off x="17690" y="14382"/>
              <a:ext cx="1" cy="284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19" name="Line 25"/>
            <p:cNvSpPr>
              <a:spLocks noChangeShapeType="1"/>
            </p:cNvSpPr>
            <p:nvPr/>
          </p:nvSpPr>
          <p:spPr bwMode="auto">
            <a:xfrm>
              <a:off x="17694" y="14664"/>
              <a:ext cx="570" cy="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20" name="Line 26"/>
            <p:cNvSpPr>
              <a:spLocks noChangeShapeType="1"/>
            </p:cNvSpPr>
            <p:nvPr/>
          </p:nvSpPr>
          <p:spPr bwMode="auto">
            <a:xfrm flipV="1">
              <a:off x="18260" y="14333"/>
              <a:ext cx="220" cy="163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21" name="AutoShape 27"/>
            <p:cNvSpPr>
              <a:spLocks noChangeArrowheads="1"/>
            </p:cNvSpPr>
            <p:nvPr/>
          </p:nvSpPr>
          <p:spPr bwMode="auto">
            <a:xfrm>
              <a:off x="17687" y="14662"/>
              <a:ext cx="574" cy="11"/>
            </a:xfrm>
            <a:prstGeom prst="roundRect">
              <a:avLst>
                <a:gd name="adj" fmla="val 4167"/>
              </a:avLst>
            </a:prstGeom>
            <a:blipFill dpi="0" rotWithShape="0">
              <a:blip r:embed="rId4"/>
              <a:srcRect/>
              <a:tile tx="0" ty="0" sx="100000" sy="100000" flip="none" algn="tl"/>
            </a:blip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55322" name="Freeform 28"/>
            <p:cNvSpPr>
              <a:spLocks noChangeArrowheads="1"/>
            </p:cNvSpPr>
            <p:nvPr/>
          </p:nvSpPr>
          <p:spPr bwMode="auto">
            <a:xfrm>
              <a:off x="18261" y="14501"/>
              <a:ext cx="219" cy="171"/>
            </a:xfrm>
            <a:custGeom>
              <a:avLst/>
              <a:gdLst>
                <a:gd name="T0" fmla="*/ 0 w 1787"/>
                <a:gd name="T1" fmla="*/ 0 h 1597"/>
                <a:gd name="T2" fmla="*/ 0 w 1787"/>
                <a:gd name="T3" fmla="*/ 0 h 1597"/>
                <a:gd name="T4" fmla="*/ 0 w 1787"/>
                <a:gd name="T5" fmla="*/ 0 h 1597"/>
                <a:gd name="T6" fmla="*/ 0 w 1787"/>
                <a:gd name="T7" fmla="*/ 0 h 1597"/>
                <a:gd name="T8" fmla="*/ 0 w 1787"/>
                <a:gd name="T9" fmla="*/ 0 h 15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87"/>
                <a:gd name="T16" fmla="*/ 0 h 1597"/>
                <a:gd name="T17" fmla="*/ 1787 w 1787"/>
                <a:gd name="T18" fmla="*/ 1597 h 15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87" h="1597">
                  <a:moveTo>
                    <a:pt x="1786" y="97"/>
                  </a:moveTo>
                  <a:lnTo>
                    <a:pt x="1786" y="0"/>
                  </a:lnTo>
                  <a:lnTo>
                    <a:pt x="0" y="1499"/>
                  </a:lnTo>
                  <a:lnTo>
                    <a:pt x="0" y="1596"/>
                  </a:lnTo>
                  <a:lnTo>
                    <a:pt x="1786" y="97"/>
                  </a:lnTo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55323" name="Line 29"/>
            <p:cNvSpPr>
              <a:spLocks noChangeShapeType="1"/>
            </p:cNvSpPr>
            <p:nvPr/>
          </p:nvSpPr>
          <p:spPr bwMode="auto">
            <a:xfrm>
              <a:off x="18480" y="14221"/>
              <a:ext cx="1" cy="293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24" name="Text Box 30"/>
            <p:cNvSpPr txBox="1">
              <a:spLocks noChangeArrowheads="1"/>
            </p:cNvSpPr>
            <p:nvPr/>
          </p:nvSpPr>
          <p:spPr bwMode="auto">
            <a:xfrm>
              <a:off x="17704" y="14501"/>
              <a:ext cx="57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6368" tIns="24111" rIns="46368" bIns="24111"/>
            <a:lstStyle>
              <a:lvl1pPr defTabSz="4156075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defTabSz="4156075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defTabSz="4156075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defTabSz="4156075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defTabSz="4156075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defTabSz="41560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defTabSz="41560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defTabSz="41560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defTabSz="41560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ru-RU" sz="1000" b="1">
                  <a:solidFill>
                    <a:srgbClr val="FFFFFF"/>
                  </a:solidFill>
                  <a:latin typeface="Arial" pitchFamily="34" charset="0"/>
                </a:rPr>
                <a:t>    </a:t>
              </a:r>
              <a:r>
                <a:rPr lang="en-US" sz="1000" b="1">
                  <a:solidFill>
                    <a:srgbClr val="FFFFFF"/>
                  </a:solidFill>
                  <a:latin typeface="Arial" pitchFamily="34" charset="0"/>
                </a:rPr>
                <a:t>base</a:t>
              </a:r>
              <a:endParaRPr lang="ru-RU" sz="2700" b="1">
                <a:latin typeface="Arial" pitchFamily="34" charset="0"/>
              </a:endParaRPr>
            </a:p>
          </p:txBody>
        </p:sp>
        <p:sp>
          <p:nvSpPr>
            <p:cNvPr id="55325" name="Freeform 31"/>
            <p:cNvSpPr>
              <a:spLocks noChangeArrowheads="1"/>
            </p:cNvSpPr>
            <p:nvPr/>
          </p:nvSpPr>
          <p:spPr bwMode="auto">
            <a:xfrm>
              <a:off x="17685" y="14214"/>
              <a:ext cx="794" cy="164"/>
            </a:xfrm>
            <a:custGeom>
              <a:avLst/>
              <a:gdLst>
                <a:gd name="T0" fmla="*/ 0 w 6493"/>
                <a:gd name="T1" fmla="*/ 0 h 1532"/>
                <a:gd name="T2" fmla="*/ 0 w 6493"/>
                <a:gd name="T3" fmla="*/ 0 h 1532"/>
                <a:gd name="T4" fmla="*/ 0 w 6493"/>
                <a:gd name="T5" fmla="*/ 0 h 1532"/>
                <a:gd name="T6" fmla="*/ 0 w 6493"/>
                <a:gd name="T7" fmla="*/ 0 h 1532"/>
                <a:gd name="T8" fmla="*/ 0 w 6493"/>
                <a:gd name="T9" fmla="*/ 0 h 15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93"/>
                <a:gd name="T16" fmla="*/ 0 h 1532"/>
                <a:gd name="T17" fmla="*/ 6493 w 6493"/>
                <a:gd name="T18" fmla="*/ 1532 h 15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93" h="1532">
                  <a:moveTo>
                    <a:pt x="1831" y="0"/>
                  </a:moveTo>
                  <a:lnTo>
                    <a:pt x="6492" y="0"/>
                  </a:lnTo>
                  <a:lnTo>
                    <a:pt x="4660" y="1531"/>
                  </a:lnTo>
                  <a:lnTo>
                    <a:pt x="0" y="1531"/>
                  </a:lnTo>
                  <a:lnTo>
                    <a:pt x="1831" y="0"/>
                  </a:lnTo>
                </a:path>
              </a:pathLst>
            </a:custGeom>
            <a:solidFill>
              <a:srgbClr val="00FF00"/>
            </a:solidFill>
            <a:ln w="28440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55326" name="Line 32"/>
            <p:cNvSpPr>
              <a:spLocks noChangeShapeType="1"/>
            </p:cNvSpPr>
            <p:nvPr/>
          </p:nvSpPr>
          <p:spPr bwMode="auto">
            <a:xfrm>
              <a:off x="17846" y="14275"/>
              <a:ext cx="575" cy="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27" name="Line 33"/>
            <p:cNvSpPr>
              <a:spLocks noChangeShapeType="1"/>
            </p:cNvSpPr>
            <p:nvPr/>
          </p:nvSpPr>
          <p:spPr bwMode="auto">
            <a:xfrm>
              <a:off x="17810" y="14302"/>
              <a:ext cx="572" cy="0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28" name="Line 34"/>
            <p:cNvSpPr>
              <a:spLocks noChangeShapeType="1"/>
            </p:cNvSpPr>
            <p:nvPr/>
          </p:nvSpPr>
          <p:spPr bwMode="auto">
            <a:xfrm>
              <a:off x="17693" y="14382"/>
              <a:ext cx="571" cy="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29" name="Line 35"/>
            <p:cNvSpPr>
              <a:spLocks noChangeShapeType="1"/>
            </p:cNvSpPr>
            <p:nvPr/>
          </p:nvSpPr>
          <p:spPr bwMode="auto">
            <a:xfrm>
              <a:off x="17774" y="14328"/>
              <a:ext cx="572" cy="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30" name="Line 36"/>
            <p:cNvSpPr>
              <a:spLocks noChangeShapeType="1"/>
            </p:cNvSpPr>
            <p:nvPr/>
          </p:nvSpPr>
          <p:spPr bwMode="auto">
            <a:xfrm>
              <a:off x="17741" y="14351"/>
              <a:ext cx="574" cy="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31" name="AutoShape 37"/>
            <p:cNvSpPr>
              <a:spLocks noChangeArrowheads="1"/>
            </p:cNvSpPr>
            <p:nvPr/>
          </p:nvSpPr>
          <p:spPr bwMode="auto">
            <a:xfrm>
              <a:off x="17691" y="14381"/>
              <a:ext cx="571" cy="15"/>
            </a:xfrm>
            <a:prstGeom prst="roundRect">
              <a:avLst>
                <a:gd name="adj" fmla="val 3125"/>
              </a:avLst>
            </a:prstGeom>
            <a:solidFill>
              <a:srgbClr val="00FF00"/>
            </a:solidFill>
            <a:ln w="12600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55332" name="Freeform 38"/>
            <p:cNvSpPr>
              <a:spLocks noChangeArrowheads="1"/>
            </p:cNvSpPr>
            <p:nvPr/>
          </p:nvSpPr>
          <p:spPr bwMode="auto">
            <a:xfrm>
              <a:off x="18260" y="14213"/>
              <a:ext cx="221" cy="182"/>
            </a:xfrm>
            <a:custGeom>
              <a:avLst/>
              <a:gdLst>
                <a:gd name="T0" fmla="*/ 0 w 1810"/>
                <a:gd name="T1" fmla="*/ 0 h 1689"/>
                <a:gd name="T2" fmla="*/ 0 w 1810"/>
                <a:gd name="T3" fmla="*/ 0 h 1689"/>
                <a:gd name="T4" fmla="*/ 0 w 1810"/>
                <a:gd name="T5" fmla="*/ 0 h 1689"/>
                <a:gd name="T6" fmla="*/ 0 w 1810"/>
                <a:gd name="T7" fmla="*/ 0 h 1689"/>
                <a:gd name="T8" fmla="*/ 0 w 1810"/>
                <a:gd name="T9" fmla="*/ 0 h 1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10"/>
                <a:gd name="T16" fmla="*/ 0 h 1689"/>
                <a:gd name="T17" fmla="*/ 1810 w 1810"/>
                <a:gd name="T18" fmla="*/ 1689 h 16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10" h="1689">
                  <a:moveTo>
                    <a:pt x="1809" y="163"/>
                  </a:moveTo>
                  <a:lnTo>
                    <a:pt x="1809" y="0"/>
                  </a:lnTo>
                  <a:lnTo>
                    <a:pt x="0" y="1525"/>
                  </a:lnTo>
                  <a:lnTo>
                    <a:pt x="0" y="1688"/>
                  </a:lnTo>
                  <a:lnTo>
                    <a:pt x="1809" y="163"/>
                  </a:lnTo>
                </a:path>
              </a:pathLst>
            </a:custGeom>
            <a:solidFill>
              <a:srgbClr val="00FF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55333" name="Line 39"/>
            <p:cNvSpPr>
              <a:spLocks noChangeShapeType="1"/>
            </p:cNvSpPr>
            <p:nvPr/>
          </p:nvSpPr>
          <p:spPr bwMode="auto">
            <a:xfrm>
              <a:off x="18410" y="14269"/>
              <a:ext cx="1" cy="116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34" name="Line 40"/>
            <p:cNvSpPr>
              <a:spLocks noChangeShapeType="1"/>
            </p:cNvSpPr>
            <p:nvPr/>
          </p:nvSpPr>
          <p:spPr bwMode="auto">
            <a:xfrm>
              <a:off x="18450" y="14241"/>
              <a:ext cx="0" cy="117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35" name="Line 41"/>
            <p:cNvSpPr>
              <a:spLocks noChangeShapeType="1"/>
            </p:cNvSpPr>
            <p:nvPr/>
          </p:nvSpPr>
          <p:spPr bwMode="auto">
            <a:xfrm>
              <a:off x="17909" y="14219"/>
              <a:ext cx="520" cy="1"/>
            </a:xfrm>
            <a:prstGeom prst="line">
              <a:avLst/>
            </a:prstGeom>
            <a:noFill/>
            <a:ln w="5724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36" name="Line 42"/>
            <p:cNvSpPr>
              <a:spLocks noChangeShapeType="1"/>
            </p:cNvSpPr>
            <p:nvPr/>
          </p:nvSpPr>
          <p:spPr bwMode="auto">
            <a:xfrm>
              <a:off x="17716" y="14374"/>
              <a:ext cx="539" cy="1"/>
            </a:xfrm>
            <a:prstGeom prst="line">
              <a:avLst/>
            </a:prstGeom>
            <a:noFill/>
            <a:ln w="5724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37" name="Line 43"/>
            <p:cNvSpPr>
              <a:spLocks noChangeShapeType="1"/>
            </p:cNvSpPr>
            <p:nvPr/>
          </p:nvSpPr>
          <p:spPr bwMode="auto">
            <a:xfrm flipV="1">
              <a:off x="17687" y="14378"/>
              <a:ext cx="559" cy="3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38" name="Line 44"/>
            <p:cNvSpPr>
              <a:spLocks noChangeShapeType="1"/>
            </p:cNvSpPr>
            <p:nvPr/>
          </p:nvSpPr>
          <p:spPr bwMode="auto">
            <a:xfrm flipH="1">
              <a:off x="18079" y="14226"/>
              <a:ext cx="193" cy="14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39" name="Line 45"/>
            <p:cNvSpPr>
              <a:spLocks noChangeShapeType="1"/>
            </p:cNvSpPr>
            <p:nvPr/>
          </p:nvSpPr>
          <p:spPr bwMode="auto">
            <a:xfrm flipV="1">
              <a:off x="17914" y="14224"/>
              <a:ext cx="37" cy="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40" name="Line 46"/>
            <p:cNvSpPr>
              <a:spLocks noChangeShapeType="1"/>
            </p:cNvSpPr>
            <p:nvPr/>
          </p:nvSpPr>
          <p:spPr bwMode="auto">
            <a:xfrm flipV="1">
              <a:off x="17973" y="14225"/>
              <a:ext cx="37" cy="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41" name="Line 47"/>
            <p:cNvSpPr>
              <a:spLocks noChangeShapeType="1"/>
            </p:cNvSpPr>
            <p:nvPr/>
          </p:nvSpPr>
          <p:spPr bwMode="auto">
            <a:xfrm flipV="1">
              <a:off x="18036" y="14225"/>
              <a:ext cx="38" cy="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42" name="Line 48"/>
            <p:cNvSpPr>
              <a:spLocks noChangeShapeType="1"/>
            </p:cNvSpPr>
            <p:nvPr/>
          </p:nvSpPr>
          <p:spPr bwMode="auto">
            <a:xfrm flipV="1">
              <a:off x="18161" y="14225"/>
              <a:ext cx="37" cy="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43" name="Line 49"/>
            <p:cNvSpPr>
              <a:spLocks noChangeShapeType="1"/>
            </p:cNvSpPr>
            <p:nvPr/>
          </p:nvSpPr>
          <p:spPr bwMode="auto">
            <a:xfrm flipV="1">
              <a:off x="18101" y="14224"/>
              <a:ext cx="39" cy="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44" name="Line 50"/>
            <p:cNvSpPr>
              <a:spLocks noChangeShapeType="1"/>
            </p:cNvSpPr>
            <p:nvPr/>
          </p:nvSpPr>
          <p:spPr bwMode="auto">
            <a:xfrm flipV="1">
              <a:off x="18229" y="14225"/>
              <a:ext cx="43" cy="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45" name="Line 51"/>
            <p:cNvSpPr>
              <a:spLocks noChangeShapeType="1"/>
            </p:cNvSpPr>
            <p:nvPr/>
          </p:nvSpPr>
          <p:spPr bwMode="auto">
            <a:xfrm flipV="1">
              <a:off x="18290" y="14225"/>
              <a:ext cx="47" cy="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46" name="Line 52"/>
            <p:cNvSpPr>
              <a:spLocks noChangeShapeType="1"/>
            </p:cNvSpPr>
            <p:nvPr/>
          </p:nvSpPr>
          <p:spPr bwMode="auto">
            <a:xfrm>
              <a:off x="17722" y="14369"/>
              <a:ext cx="39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47" name="Line 53"/>
            <p:cNvSpPr>
              <a:spLocks noChangeShapeType="1"/>
            </p:cNvSpPr>
            <p:nvPr/>
          </p:nvSpPr>
          <p:spPr bwMode="auto">
            <a:xfrm>
              <a:off x="17782" y="14369"/>
              <a:ext cx="39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48" name="Line 54"/>
            <p:cNvSpPr>
              <a:spLocks noChangeShapeType="1"/>
            </p:cNvSpPr>
            <p:nvPr/>
          </p:nvSpPr>
          <p:spPr bwMode="auto">
            <a:xfrm>
              <a:off x="17846" y="14369"/>
              <a:ext cx="39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49" name="Line 55"/>
            <p:cNvSpPr>
              <a:spLocks noChangeShapeType="1"/>
            </p:cNvSpPr>
            <p:nvPr/>
          </p:nvSpPr>
          <p:spPr bwMode="auto">
            <a:xfrm>
              <a:off x="17911" y="14369"/>
              <a:ext cx="39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50" name="Line 56"/>
            <p:cNvSpPr>
              <a:spLocks noChangeShapeType="1"/>
            </p:cNvSpPr>
            <p:nvPr/>
          </p:nvSpPr>
          <p:spPr bwMode="auto">
            <a:xfrm>
              <a:off x="17973" y="14369"/>
              <a:ext cx="39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51" name="Line 57"/>
            <p:cNvSpPr>
              <a:spLocks noChangeShapeType="1"/>
            </p:cNvSpPr>
            <p:nvPr/>
          </p:nvSpPr>
          <p:spPr bwMode="auto">
            <a:xfrm>
              <a:off x="18039" y="14369"/>
              <a:ext cx="39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52" name="Line 58"/>
            <p:cNvSpPr>
              <a:spLocks noChangeShapeType="1"/>
            </p:cNvSpPr>
            <p:nvPr/>
          </p:nvSpPr>
          <p:spPr bwMode="auto">
            <a:xfrm>
              <a:off x="18105" y="14369"/>
              <a:ext cx="39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53" name="Line 59"/>
            <p:cNvSpPr>
              <a:spLocks noChangeShapeType="1"/>
            </p:cNvSpPr>
            <p:nvPr/>
          </p:nvSpPr>
          <p:spPr bwMode="auto">
            <a:xfrm>
              <a:off x="18168" y="14369"/>
              <a:ext cx="39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54" name="Line 60"/>
            <p:cNvSpPr>
              <a:spLocks noChangeShapeType="1"/>
            </p:cNvSpPr>
            <p:nvPr/>
          </p:nvSpPr>
          <p:spPr bwMode="auto">
            <a:xfrm>
              <a:off x="18223" y="14369"/>
              <a:ext cx="23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55" name="Freeform 61"/>
            <p:cNvSpPr>
              <a:spLocks noChangeArrowheads="1"/>
            </p:cNvSpPr>
            <p:nvPr/>
          </p:nvSpPr>
          <p:spPr bwMode="auto">
            <a:xfrm>
              <a:off x="18357" y="14216"/>
              <a:ext cx="112" cy="25"/>
            </a:xfrm>
            <a:custGeom>
              <a:avLst/>
              <a:gdLst>
                <a:gd name="T0" fmla="*/ 0 w 918"/>
                <a:gd name="T1" fmla="*/ 0 h 232"/>
                <a:gd name="T2" fmla="*/ 0 w 918"/>
                <a:gd name="T3" fmla="*/ 0 h 232"/>
                <a:gd name="T4" fmla="*/ 0 w 918"/>
                <a:gd name="T5" fmla="*/ 0 h 232"/>
                <a:gd name="T6" fmla="*/ 0 w 918"/>
                <a:gd name="T7" fmla="*/ 0 h 232"/>
                <a:gd name="T8" fmla="*/ 0 w 918"/>
                <a:gd name="T9" fmla="*/ 0 h 232"/>
                <a:gd name="T10" fmla="*/ 0 w 918"/>
                <a:gd name="T11" fmla="*/ 0 h 2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18"/>
                <a:gd name="T19" fmla="*/ 0 h 232"/>
                <a:gd name="T20" fmla="*/ 918 w 918"/>
                <a:gd name="T21" fmla="*/ 232 h 2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18" h="232">
                  <a:moveTo>
                    <a:pt x="236" y="42"/>
                  </a:moveTo>
                  <a:lnTo>
                    <a:pt x="0" y="231"/>
                  </a:lnTo>
                  <a:lnTo>
                    <a:pt x="629" y="231"/>
                  </a:lnTo>
                  <a:lnTo>
                    <a:pt x="917" y="0"/>
                  </a:lnTo>
                  <a:lnTo>
                    <a:pt x="301" y="8"/>
                  </a:lnTo>
                  <a:lnTo>
                    <a:pt x="236" y="42"/>
                  </a:lnTo>
                </a:path>
              </a:pathLst>
            </a:custGeom>
            <a:solidFill>
              <a:srgbClr val="FFFFFF"/>
            </a:solidFill>
            <a:ln w="9360">
              <a:solidFill>
                <a:srgbClr val="FFFFFF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55356" name="Freeform 62"/>
            <p:cNvSpPr>
              <a:spLocks noChangeArrowheads="1"/>
            </p:cNvSpPr>
            <p:nvPr/>
          </p:nvSpPr>
          <p:spPr bwMode="auto">
            <a:xfrm>
              <a:off x="18351" y="14226"/>
              <a:ext cx="25" cy="18"/>
            </a:xfrm>
            <a:custGeom>
              <a:avLst/>
              <a:gdLst>
                <a:gd name="T0" fmla="*/ 0 w 204"/>
                <a:gd name="T1" fmla="*/ 0 h 169"/>
                <a:gd name="T2" fmla="*/ 0 w 204"/>
                <a:gd name="T3" fmla="*/ 0 h 169"/>
                <a:gd name="T4" fmla="*/ 0 w 204"/>
                <a:gd name="T5" fmla="*/ 0 h 169"/>
                <a:gd name="T6" fmla="*/ 0 w 204"/>
                <a:gd name="T7" fmla="*/ 0 h 16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4"/>
                <a:gd name="T13" fmla="*/ 0 h 169"/>
                <a:gd name="T14" fmla="*/ 204 w 204"/>
                <a:gd name="T15" fmla="*/ 169 h 16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4" h="169">
                  <a:moveTo>
                    <a:pt x="17" y="5"/>
                  </a:moveTo>
                  <a:lnTo>
                    <a:pt x="203" y="0"/>
                  </a:lnTo>
                  <a:lnTo>
                    <a:pt x="0" y="168"/>
                  </a:lnTo>
                  <a:lnTo>
                    <a:pt x="150" y="162"/>
                  </a:lnTo>
                </a:path>
              </a:pathLst>
            </a:cu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57" name="Line 63"/>
            <p:cNvSpPr>
              <a:spLocks noChangeShapeType="1"/>
            </p:cNvSpPr>
            <p:nvPr/>
          </p:nvSpPr>
          <p:spPr bwMode="auto">
            <a:xfrm>
              <a:off x="17871" y="14248"/>
              <a:ext cx="546" cy="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58" name="Line 64"/>
            <p:cNvSpPr>
              <a:spLocks noChangeShapeType="1"/>
            </p:cNvSpPr>
            <p:nvPr/>
          </p:nvSpPr>
          <p:spPr bwMode="auto">
            <a:xfrm flipV="1">
              <a:off x="17765" y="14220"/>
              <a:ext cx="202" cy="154"/>
            </a:xfrm>
            <a:prstGeom prst="line">
              <a:avLst/>
            </a:prstGeom>
            <a:noFill/>
            <a:ln w="5724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59" name="Line 65"/>
            <p:cNvSpPr>
              <a:spLocks noChangeShapeType="1"/>
            </p:cNvSpPr>
            <p:nvPr/>
          </p:nvSpPr>
          <p:spPr bwMode="auto">
            <a:xfrm flipH="1">
              <a:off x="17777" y="14227"/>
              <a:ext cx="192" cy="144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60" name="Line 66"/>
            <p:cNvSpPr>
              <a:spLocks noChangeShapeType="1"/>
            </p:cNvSpPr>
            <p:nvPr/>
          </p:nvSpPr>
          <p:spPr bwMode="auto">
            <a:xfrm flipH="1">
              <a:off x="17759" y="14225"/>
              <a:ext cx="193" cy="144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61" name="Line 67"/>
            <p:cNvSpPr>
              <a:spLocks noChangeShapeType="1"/>
            </p:cNvSpPr>
            <p:nvPr/>
          </p:nvSpPr>
          <p:spPr bwMode="auto">
            <a:xfrm flipV="1">
              <a:off x="17831" y="14222"/>
              <a:ext cx="198" cy="151"/>
            </a:xfrm>
            <a:prstGeom prst="line">
              <a:avLst/>
            </a:prstGeom>
            <a:noFill/>
            <a:ln w="5724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62" name="Line 68"/>
            <p:cNvSpPr>
              <a:spLocks noChangeShapeType="1"/>
            </p:cNvSpPr>
            <p:nvPr/>
          </p:nvSpPr>
          <p:spPr bwMode="auto">
            <a:xfrm flipH="1">
              <a:off x="17844" y="14225"/>
              <a:ext cx="193" cy="144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63" name="Line 69"/>
            <p:cNvSpPr>
              <a:spLocks noChangeShapeType="1"/>
            </p:cNvSpPr>
            <p:nvPr/>
          </p:nvSpPr>
          <p:spPr bwMode="auto">
            <a:xfrm flipH="1">
              <a:off x="17823" y="14225"/>
              <a:ext cx="193" cy="144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64" name="Line 70"/>
            <p:cNvSpPr>
              <a:spLocks noChangeShapeType="1"/>
            </p:cNvSpPr>
            <p:nvPr/>
          </p:nvSpPr>
          <p:spPr bwMode="auto">
            <a:xfrm flipV="1">
              <a:off x="17890" y="14221"/>
              <a:ext cx="202" cy="153"/>
            </a:xfrm>
            <a:prstGeom prst="line">
              <a:avLst/>
            </a:prstGeom>
            <a:noFill/>
            <a:ln w="5724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65" name="Line 71"/>
            <p:cNvSpPr>
              <a:spLocks noChangeShapeType="1"/>
            </p:cNvSpPr>
            <p:nvPr/>
          </p:nvSpPr>
          <p:spPr bwMode="auto">
            <a:xfrm flipH="1">
              <a:off x="17906" y="14225"/>
              <a:ext cx="193" cy="144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66" name="Line 72"/>
            <p:cNvSpPr>
              <a:spLocks noChangeShapeType="1"/>
            </p:cNvSpPr>
            <p:nvPr/>
          </p:nvSpPr>
          <p:spPr bwMode="auto">
            <a:xfrm flipH="1">
              <a:off x="17886" y="14224"/>
              <a:ext cx="193" cy="144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67" name="Line 73"/>
            <p:cNvSpPr>
              <a:spLocks noChangeShapeType="1"/>
            </p:cNvSpPr>
            <p:nvPr/>
          </p:nvSpPr>
          <p:spPr bwMode="auto">
            <a:xfrm flipV="1">
              <a:off x="17963" y="14219"/>
              <a:ext cx="200" cy="150"/>
            </a:xfrm>
            <a:prstGeom prst="line">
              <a:avLst/>
            </a:prstGeom>
            <a:noFill/>
            <a:ln w="5724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68" name="Line 74"/>
            <p:cNvSpPr>
              <a:spLocks noChangeShapeType="1"/>
            </p:cNvSpPr>
            <p:nvPr/>
          </p:nvSpPr>
          <p:spPr bwMode="auto">
            <a:xfrm flipH="1">
              <a:off x="17969" y="14227"/>
              <a:ext cx="193" cy="144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69" name="Line 75"/>
            <p:cNvSpPr>
              <a:spLocks noChangeShapeType="1"/>
            </p:cNvSpPr>
            <p:nvPr/>
          </p:nvSpPr>
          <p:spPr bwMode="auto">
            <a:xfrm flipV="1">
              <a:off x="18019" y="14225"/>
              <a:ext cx="196" cy="147"/>
            </a:xfrm>
            <a:prstGeom prst="line">
              <a:avLst/>
            </a:prstGeom>
            <a:noFill/>
            <a:ln w="5724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70" name="Line 76"/>
            <p:cNvSpPr>
              <a:spLocks noChangeShapeType="1"/>
            </p:cNvSpPr>
            <p:nvPr/>
          </p:nvSpPr>
          <p:spPr bwMode="auto">
            <a:xfrm flipH="1">
              <a:off x="18031" y="14226"/>
              <a:ext cx="193" cy="144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71" name="Line 77"/>
            <p:cNvSpPr>
              <a:spLocks noChangeShapeType="1"/>
            </p:cNvSpPr>
            <p:nvPr/>
          </p:nvSpPr>
          <p:spPr bwMode="auto">
            <a:xfrm flipH="1">
              <a:off x="18100" y="14227"/>
              <a:ext cx="193" cy="144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72" name="Line 78"/>
            <p:cNvSpPr>
              <a:spLocks noChangeShapeType="1"/>
            </p:cNvSpPr>
            <p:nvPr/>
          </p:nvSpPr>
          <p:spPr bwMode="auto">
            <a:xfrm flipV="1">
              <a:off x="18154" y="14217"/>
              <a:ext cx="201" cy="153"/>
            </a:xfrm>
            <a:prstGeom prst="line">
              <a:avLst/>
            </a:prstGeom>
            <a:noFill/>
            <a:ln w="5724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73" name="Line 79"/>
            <p:cNvSpPr>
              <a:spLocks noChangeShapeType="1"/>
            </p:cNvSpPr>
            <p:nvPr/>
          </p:nvSpPr>
          <p:spPr bwMode="auto">
            <a:xfrm flipH="1">
              <a:off x="18166" y="14228"/>
              <a:ext cx="190" cy="14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74" name="Line 80"/>
            <p:cNvSpPr>
              <a:spLocks noChangeShapeType="1"/>
            </p:cNvSpPr>
            <p:nvPr/>
          </p:nvSpPr>
          <p:spPr bwMode="auto">
            <a:xfrm flipV="1">
              <a:off x="17704" y="14217"/>
              <a:ext cx="214" cy="160"/>
            </a:xfrm>
            <a:prstGeom prst="line">
              <a:avLst/>
            </a:prstGeom>
            <a:noFill/>
            <a:ln w="5724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75" name="Line 81"/>
            <p:cNvSpPr>
              <a:spLocks noChangeShapeType="1"/>
            </p:cNvSpPr>
            <p:nvPr/>
          </p:nvSpPr>
          <p:spPr bwMode="auto">
            <a:xfrm flipH="1">
              <a:off x="17723" y="14225"/>
              <a:ext cx="194" cy="144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76" name="Line 82"/>
            <p:cNvSpPr>
              <a:spLocks noChangeShapeType="1"/>
            </p:cNvSpPr>
            <p:nvPr/>
          </p:nvSpPr>
          <p:spPr bwMode="auto">
            <a:xfrm>
              <a:off x="17907" y="14214"/>
              <a:ext cx="564" cy="1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77" name="Line 83"/>
            <p:cNvSpPr>
              <a:spLocks noChangeShapeType="1"/>
            </p:cNvSpPr>
            <p:nvPr/>
          </p:nvSpPr>
          <p:spPr bwMode="auto">
            <a:xfrm flipH="1">
              <a:off x="18144" y="14225"/>
              <a:ext cx="193" cy="144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78" name="Line 84"/>
            <p:cNvSpPr>
              <a:spLocks noChangeShapeType="1"/>
            </p:cNvSpPr>
            <p:nvPr/>
          </p:nvSpPr>
          <p:spPr bwMode="auto">
            <a:xfrm>
              <a:off x="18299" y="14347"/>
              <a:ext cx="1" cy="123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55379" name="Group 85"/>
            <p:cNvGrpSpPr>
              <a:grpSpLocks/>
            </p:cNvGrpSpPr>
            <p:nvPr/>
          </p:nvGrpSpPr>
          <p:grpSpPr bwMode="auto">
            <a:xfrm>
              <a:off x="17752" y="14383"/>
              <a:ext cx="453" cy="111"/>
              <a:chOff x="797" y="2985"/>
              <a:chExt cx="842" cy="235"/>
            </a:xfrm>
          </p:grpSpPr>
          <p:sp>
            <p:nvSpPr>
              <p:cNvPr id="55409" name="Line 86"/>
              <p:cNvSpPr>
                <a:spLocks noChangeShapeType="1"/>
              </p:cNvSpPr>
              <p:nvPr/>
            </p:nvSpPr>
            <p:spPr bwMode="auto">
              <a:xfrm>
                <a:off x="797" y="2985"/>
                <a:ext cx="1" cy="233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410" name="Line 87"/>
              <p:cNvSpPr>
                <a:spLocks noChangeShapeType="1"/>
              </p:cNvSpPr>
              <p:nvPr/>
            </p:nvSpPr>
            <p:spPr bwMode="auto">
              <a:xfrm flipH="1">
                <a:off x="916" y="2987"/>
                <a:ext cx="4" cy="232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411" name="Line 88"/>
              <p:cNvSpPr>
                <a:spLocks noChangeShapeType="1"/>
              </p:cNvSpPr>
              <p:nvPr/>
            </p:nvSpPr>
            <p:spPr bwMode="auto">
              <a:xfrm>
                <a:off x="1038" y="2987"/>
                <a:ext cx="1" cy="233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412" name="Line 89"/>
              <p:cNvSpPr>
                <a:spLocks noChangeShapeType="1"/>
              </p:cNvSpPr>
              <p:nvPr/>
            </p:nvSpPr>
            <p:spPr bwMode="auto">
              <a:xfrm>
                <a:off x="1158" y="2987"/>
                <a:ext cx="1" cy="233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413" name="Line 90"/>
              <p:cNvSpPr>
                <a:spLocks noChangeShapeType="1"/>
              </p:cNvSpPr>
              <p:nvPr/>
            </p:nvSpPr>
            <p:spPr bwMode="auto">
              <a:xfrm>
                <a:off x="1283" y="2987"/>
                <a:ext cx="1" cy="233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414" name="Line 91"/>
              <p:cNvSpPr>
                <a:spLocks noChangeShapeType="1"/>
              </p:cNvSpPr>
              <p:nvPr/>
            </p:nvSpPr>
            <p:spPr bwMode="auto">
              <a:xfrm>
                <a:off x="1407" y="2987"/>
                <a:ext cx="1" cy="233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415" name="Line 92"/>
              <p:cNvSpPr>
                <a:spLocks noChangeShapeType="1"/>
              </p:cNvSpPr>
              <p:nvPr/>
            </p:nvSpPr>
            <p:spPr bwMode="auto">
              <a:xfrm>
                <a:off x="1528" y="2987"/>
                <a:ext cx="1" cy="233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416" name="Line 93"/>
              <p:cNvSpPr>
                <a:spLocks noChangeShapeType="1"/>
              </p:cNvSpPr>
              <p:nvPr/>
            </p:nvSpPr>
            <p:spPr bwMode="auto">
              <a:xfrm>
                <a:off x="1640" y="2987"/>
                <a:ext cx="1" cy="233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5380" name="Line 94"/>
            <p:cNvSpPr>
              <a:spLocks noChangeShapeType="1"/>
            </p:cNvSpPr>
            <p:nvPr/>
          </p:nvSpPr>
          <p:spPr bwMode="auto">
            <a:xfrm>
              <a:off x="18262" y="14382"/>
              <a:ext cx="0" cy="28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81" name="Line 95"/>
            <p:cNvSpPr>
              <a:spLocks noChangeShapeType="1"/>
            </p:cNvSpPr>
            <p:nvPr/>
          </p:nvSpPr>
          <p:spPr bwMode="auto">
            <a:xfrm>
              <a:off x="18336" y="14320"/>
              <a:ext cx="1" cy="126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82" name="Line 96"/>
            <p:cNvSpPr>
              <a:spLocks noChangeShapeType="1"/>
            </p:cNvSpPr>
            <p:nvPr/>
          </p:nvSpPr>
          <p:spPr bwMode="auto">
            <a:xfrm>
              <a:off x="18373" y="14295"/>
              <a:ext cx="0" cy="117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83" name="Freeform 97"/>
            <p:cNvSpPr>
              <a:spLocks noChangeArrowheads="1"/>
            </p:cNvSpPr>
            <p:nvPr/>
          </p:nvSpPr>
          <p:spPr bwMode="auto">
            <a:xfrm>
              <a:off x="17995" y="14269"/>
              <a:ext cx="118" cy="40"/>
            </a:xfrm>
            <a:custGeom>
              <a:avLst/>
              <a:gdLst>
                <a:gd name="T0" fmla="*/ 0 w 962"/>
                <a:gd name="T1" fmla="*/ 0 h 371"/>
                <a:gd name="T2" fmla="*/ 0 w 962"/>
                <a:gd name="T3" fmla="*/ 0 h 371"/>
                <a:gd name="T4" fmla="*/ 0 w 962"/>
                <a:gd name="T5" fmla="*/ 0 h 371"/>
                <a:gd name="T6" fmla="*/ 0 w 962"/>
                <a:gd name="T7" fmla="*/ 0 h 371"/>
                <a:gd name="T8" fmla="*/ 0 w 962"/>
                <a:gd name="T9" fmla="*/ 0 h 371"/>
                <a:gd name="T10" fmla="*/ 0 w 962"/>
                <a:gd name="T11" fmla="*/ 0 h 3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2"/>
                <a:gd name="T19" fmla="*/ 0 h 371"/>
                <a:gd name="T20" fmla="*/ 962 w 962"/>
                <a:gd name="T21" fmla="*/ 371 h 37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2" h="371">
                  <a:moveTo>
                    <a:pt x="0" y="357"/>
                  </a:moveTo>
                  <a:lnTo>
                    <a:pt x="422" y="0"/>
                  </a:lnTo>
                  <a:lnTo>
                    <a:pt x="961" y="0"/>
                  </a:lnTo>
                  <a:lnTo>
                    <a:pt x="525" y="370"/>
                  </a:lnTo>
                  <a:lnTo>
                    <a:pt x="0" y="357"/>
                  </a:lnTo>
                </a:path>
              </a:pathLst>
            </a:custGeom>
            <a:noFill/>
            <a:ln w="1908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ru-RU"/>
            </a:p>
          </p:txBody>
        </p:sp>
        <p:grpSp>
          <p:nvGrpSpPr>
            <p:cNvPr id="55384" name="Group 98"/>
            <p:cNvGrpSpPr>
              <a:grpSpLocks/>
            </p:cNvGrpSpPr>
            <p:nvPr/>
          </p:nvGrpSpPr>
          <p:grpSpPr bwMode="auto">
            <a:xfrm>
              <a:off x="18382" y="14042"/>
              <a:ext cx="267" cy="188"/>
              <a:chOff x="1967" y="2265"/>
              <a:chExt cx="495" cy="397"/>
            </a:xfrm>
          </p:grpSpPr>
          <p:sp>
            <p:nvSpPr>
              <p:cNvPr id="55403" name="AutoShape 99"/>
              <p:cNvSpPr>
                <a:spLocks noChangeArrowheads="1"/>
              </p:cNvSpPr>
              <p:nvPr/>
            </p:nvSpPr>
            <p:spPr bwMode="auto">
              <a:xfrm>
                <a:off x="1999" y="2362"/>
                <a:ext cx="66" cy="135"/>
              </a:xfrm>
              <a:prstGeom prst="roundRect">
                <a:avLst>
                  <a:gd name="adj" fmla="val 1514"/>
                </a:avLst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ru-RU"/>
              </a:p>
            </p:txBody>
          </p:sp>
          <p:sp>
            <p:nvSpPr>
              <p:cNvPr id="55404" name="Line 100"/>
              <p:cNvSpPr>
                <a:spLocks noChangeShapeType="1"/>
              </p:cNvSpPr>
              <p:nvPr/>
            </p:nvSpPr>
            <p:spPr bwMode="auto">
              <a:xfrm>
                <a:off x="2032" y="2265"/>
                <a:ext cx="1" cy="10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405" name="Line 101"/>
              <p:cNvSpPr>
                <a:spLocks noChangeShapeType="1"/>
              </p:cNvSpPr>
              <p:nvPr/>
            </p:nvSpPr>
            <p:spPr bwMode="auto">
              <a:xfrm>
                <a:off x="1967" y="2268"/>
                <a:ext cx="130" cy="1"/>
              </a:xfrm>
              <a:prstGeom prst="line">
                <a:avLst/>
              </a:prstGeom>
              <a:noFill/>
              <a:ln w="2556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406" name="Line 102"/>
              <p:cNvSpPr>
                <a:spLocks noChangeShapeType="1"/>
              </p:cNvSpPr>
              <p:nvPr/>
            </p:nvSpPr>
            <p:spPr bwMode="auto">
              <a:xfrm>
                <a:off x="2041" y="2555"/>
                <a:ext cx="422" cy="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407" name="Oval 103"/>
              <p:cNvSpPr>
                <a:spLocks noChangeArrowheads="1"/>
              </p:cNvSpPr>
              <p:nvPr/>
            </p:nvSpPr>
            <p:spPr bwMode="auto">
              <a:xfrm>
                <a:off x="2022" y="2547"/>
                <a:ext cx="17" cy="17"/>
              </a:xfrm>
              <a:prstGeom prst="ellipse">
                <a:avLst/>
              </a:prstGeom>
              <a:solidFill>
                <a:srgbClr val="333300"/>
              </a:solidFill>
              <a:ln w="9360">
                <a:solidFill>
                  <a:srgbClr val="33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ru-RU"/>
              </a:p>
            </p:txBody>
          </p:sp>
          <p:sp>
            <p:nvSpPr>
              <p:cNvPr id="55408" name="Line 104"/>
              <p:cNvSpPr>
                <a:spLocks noChangeShapeType="1"/>
              </p:cNvSpPr>
              <p:nvPr/>
            </p:nvSpPr>
            <p:spPr bwMode="auto">
              <a:xfrm flipV="1">
                <a:off x="2032" y="2493"/>
                <a:ext cx="1" cy="17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5385" name="Group 105"/>
            <p:cNvGrpSpPr>
              <a:grpSpLocks/>
            </p:cNvGrpSpPr>
            <p:nvPr/>
          </p:nvGrpSpPr>
          <p:grpSpPr bwMode="auto">
            <a:xfrm>
              <a:off x="18198" y="14121"/>
              <a:ext cx="8" cy="140"/>
              <a:chOff x="1625" y="2433"/>
              <a:chExt cx="16" cy="296"/>
            </a:xfrm>
          </p:grpSpPr>
          <p:sp>
            <p:nvSpPr>
              <p:cNvPr id="55399" name="Freeform 106"/>
              <p:cNvSpPr>
                <a:spLocks noChangeArrowheads="1"/>
              </p:cNvSpPr>
              <p:nvPr/>
            </p:nvSpPr>
            <p:spPr bwMode="auto">
              <a:xfrm>
                <a:off x="1625" y="2433"/>
                <a:ext cx="12" cy="106"/>
              </a:xfrm>
              <a:custGeom>
                <a:avLst/>
                <a:gdLst>
                  <a:gd name="T0" fmla="*/ 0 w 51"/>
                  <a:gd name="T1" fmla="*/ 0 h 467"/>
                  <a:gd name="T2" fmla="*/ 0 w 51"/>
                  <a:gd name="T3" fmla="*/ 0 h 467"/>
                  <a:gd name="T4" fmla="*/ 0 w 51"/>
                  <a:gd name="T5" fmla="*/ 0 h 467"/>
                  <a:gd name="T6" fmla="*/ 0 w 51"/>
                  <a:gd name="T7" fmla="*/ 0 h 467"/>
                  <a:gd name="T8" fmla="*/ 0 w 51"/>
                  <a:gd name="T9" fmla="*/ 0 h 467"/>
                  <a:gd name="T10" fmla="*/ 0 w 51"/>
                  <a:gd name="T11" fmla="*/ 0 h 467"/>
                  <a:gd name="T12" fmla="*/ 0 w 51"/>
                  <a:gd name="T13" fmla="*/ 0 h 467"/>
                  <a:gd name="T14" fmla="*/ 0 w 51"/>
                  <a:gd name="T15" fmla="*/ 0 h 467"/>
                  <a:gd name="T16" fmla="*/ 0 w 51"/>
                  <a:gd name="T17" fmla="*/ 0 h 467"/>
                  <a:gd name="T18" fmla="*/ 0 w 51"/>
                  <a:gd name="T19" fmla="*/ 0 h 467"/>
                  <a:gd name="T20" fmla="*/ 0 w 51"/>
                  <a:gd name="T21" fmla="*/ 0 h 467"/>
                  <a:gd name="T22" fmla="*/ 0 w 51"/>
                  <a:gd name="T23" fmla="*/ 0 h 467"/>
                  <a:gd name="T24" fmla="*/ 0 w 51"/>
                  <a:gd name="T25" fmla="*/ 0 h 467"/>
                  <a:gd name="T26" fmla="*/ 0 w 51"/>
                  <a:gd name="T27" fmla="*/ 0 h 467"/>
                  <a:gd name="T28" fmla="*/ 0 w 51"/>
                  <a:gd name="T29" fmla="*/ 0 h 467"/>
                  <a:gd name="T30" fmla="*/ 0 w 51"/>
                  <a:gd name="T31" fmla="*/ 0 h 467"/>
                  <a:gd name="T32" fmla="*/ 0 w 51"/>
                  <a:gd name="T33" fmla="*/ 0 h 467"/>
                  <a:gd name="T34" fmla="*/ 0 w 51"/>
                  <a:gd name="T35" fmla="*/ 0 h 467"/>
                  <a:gd name="T36" fmla="*/ 0 w 51"/>
                  <a:gd name="T37" fmla="*/ 0 h 467"/>
                  <a:gd name="T38" fmla="*/ 0 w 51"/>
                  <a:gd name="T39" fmla="*/ 0 h 467"/>
                  <a:gd name="T40" fmla="*/ 0 w 51"/>
                  <a:gd name="T41" fmla="*/ 0 h 467"/>
                  <a:gd name="T42" fmla="*/ 0 w 51"/>
                  <a:gd name="T43" fmla="*/ 0 h 467"/>
                  <a:gd name="T44" fmla="*/ 0 w 51"/>
                  <a:gd name="T45" fmla="*/ 0 h 467"/>
                  <a:gd name="T46" fmla="*/ 0 w 51"/>
                  <a:gd name="T47" fmla="*/ 0 h 467"/>
                  <a:gd name="T48" fmla="*/ 0 w 51"/>
                  <a:gd name="T49" fmla="*/ 0 h 467"/>
                  <a:gd name="T50" fmla="*/ 0 w 51"/>
                  <a:gd name="T51" fmla="*/ 0 h 46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1"/>
                  <a:gd name="T79" fmla="*/ 0 h 467"/>
                  <a:gd name="T80" fmla="*/ 51 w 51"/>
                  <a:gd name="T81" fmla="*/ 467 h 46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1" h="467">
                    <a:moveTo>
                      <a:pt x="8" y="0"/>
                    </a:moveTo>
                    <a:lnTo>
                      <a:pt x="8" y="10"/>
                    </a:lnTo>
                    <a:lnTo>
                      <a:pt x="17" y="19"/>
                    </a:lnTo>
                    <a:lnTo>
                      <a:pt x="17" y="38"/>
                    </a:lnTo>
                    <a:lnTo>
                      <a:pt x="25" y="38"/>
                    </a:lnTo>
                    <a:lnTo>
                      <a:pt x="25" y="57"/>
                    </a:lnTo>
                    <a:lnTo>
                      <a:pt x="33" y="67"/>
                    </a:lnTo>
                    <a:lnTo>
                      <a:pt x="33" y="162"/>
                    </a:lnTo>
                    <a:lnTo>
                      <a:pt x="25" y="172"/>
                    </a:lnTo>
                    <a:lnTo>
                      <a:pt x="25" y="181"/>
                    </a:lnTo>
                    <a:lnTo>
                      <a:pt x="8" y="200"/>
                    </a:lnTo>
                    <a:lnTo>
                      <a:pt x="0" y="219"/>
                    </a:lnTo>
                    <a:lnTo>
                      <a:pt x="0" y="334"/>
                    </a:lnTo>
                    <a:lnTo>
                      <a:pt x="8" y="334"/>
                    </a:lnTo>
                    <a:lnTo>
                      <a:pt x="8" y="343"/>
                    </a:lnTo>
                    <a:lnTo>
                      <a:pt x="17" y="352"/>
                    </a:lnTo>
                    <a:lnTo>
                      <a:pt x="17" y="362"/>
                    </a:lnTo>
                    <a:lnTo>
                      <a:pt x="25" y="362"/>
                    </a:lnTo>
                    <a:lnTo>
                      <a:pt x="25" y="371"/>
                    </a:lnTo>
                    <a:lnTo>
                      <a:pt x="33" y="371"/>
                    </a:lnTo>
                    <a:lnTo>
                      <a:pt x="33" y="381"/>
                    </a:lnTo>
                    <a:lnTo>
                      <a:pt x="42" y="391"/>
                    </a:lnTo>
                    <a:lnTo>
                      <a:pt x="42" y="400"/>
                    </a:lnTo>
                    <a:lnTo>
                      <a:pt x="50" y="400"/>
                    </a:lnTo>
                    <a:lnTo>
                      <a:pt x="50" y="466"/>
                    </a:lnTo>
                    <a:lnTo>
                      <a:pt x="50" y="457"/>
                    </a:lnTo>
                  </a:path>
                </a:pathLst>
              </a:cu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400" name="Freeform 107"/>
              <p:cNvSpPr>
                <a:spLocks noChangeArrowheads="1"/>
              </p:cNvSpPr>
              <p:nvPr/>
            </p:nvSpPr>
            <p:spPr bwMode="auto">
              <a:xfrm>
                <a:off x="1631" y="2517"/>
                <a:ext cx="12" cy="106"/>
              </a:xfrm>
              <a:custGeom>
                <a:avLst/>
                <a:gdLst>
                  <a:gd name="T0" fmla="*/ 0 w 51"/>
                  <a:gd name="T1" fmla="*/ 0 h 468"/>
                  <a:gd name="T2" fmla="*/ 0 w 51"/>
                  <a:gd name="T3" fmla="*/ 0 h 468"/>
                  <a:gd name="T4" fmla="*/ 0 w 51"/>
                  <a:gd name="T5" fmla="*/ 0 h 468"/>
                  <a:gd name="T6" fmla="*/ 0 w 51"/>
                  <a:gd name="T7" fmla="*/ 0 h 468"/>
                  <a:gd name="T8" fmla="*/ 0 w 51"/>
                  <a:gd name="T9" fmla="*/ 0 h 468"/>
                  <a:gd name="T10" fmla="*/ 0 w 51"/>
                  <a:gd name="T11" fmla="*/ 0 h 468"/>
                  <a:gd name="T12" fmla="*/ 0 w 51"/>
                  <a:gd name="T13" fmla="*/ 0 h 468"/>
                  <a:gd name="T14" fmla="*/ 0 w 51"/>
                  <a:gd name="T15" fmla="*/ 0 h 468"/>
                  <a:gd name="T16" fmla="*/ 0 w 51"/>
                  <a:gd name="T17" fmla="*/ 0 h 468"/>
                  <a:gd name="T18" fmla="*/ 0 w 51"/>
                  <a:gd name="T19" fmla="*/ 0 h 468"/>
                  <a:gd name="T20" fmla="*/ 0 w 51"/>
                  <a:gd name="T21" fmla="*/ 0 h 468"/>
                  <a:gd name="T22" fmla="*/ 0 w 51"/>
                  <a:gd name="T23" fmla="*/ 0 h 468"/>
                  <a:gd name="T24" fmla="*/ 0 w 51"/>
                  <a:gd name="T25" fmla="*/ 0 h 468"/>
                  <a:gd name="T26" fmla="*/ 0 w 51"/>
                  <a:gd name="T27" fmla="*/ 0 h 468"/>
                  <a:gd name="T28" fmla="*/ 0 w 51"/>
                  <a:gd name="T29" fmla="*/ 0 h 468"/>
                  <a:gd name="T30" fmla="*/ 0 w 51"/>
                  <a:gd name="T31" fmla="*/ 0 h 468"/>
                  <a:gd name="T32" fmla="*/ 0 w 51"/>
                  <a:gd name="T33" fmla="*/ 0 h 468"/>
                  <a:gd name="T34" fmla="*/ 0 w 51"/>
                  <a:gd name="T35" fmla="*/ 0 h 468"/>
                  <a:gd name="T36" fmla="*/ 0 w 51"/>
                  <a:gd name="T37" fmla="*/ 0 h 468"/>
                  <a:gd name="T38" fmla="*/ 0 w 51"/>
                  <a:gd name="T39" fmla="*/ 0 h 468"/>
                  <a:gd name="T40" fmla="*/ 0 w 51"/>
                  <a:gd name="T41" fmla="*/ 0 h 468"/>
                  <a:gd name="T42" fmla="*/ 0 w 51"/>
                  <a:gd name="T43" fmla="*/ 0 h 468"/>
                  <a:gd name="T44" fmla="*/ 0 w 51"/>
                  <a:gd name="T45" fmla="*/ 0 h 468"/>
                  <a:gd name="T46" fmla="*/ 0 w 51"/>
                  <a:gd name="T47" fmla="*/ 0 h 468"/>
                  <a:gd name="T48" fmla="*/ 0 w 51"/>
                  <a:gd name="T49" fmla="*/ 0 h 468"/>
                  <a:gd name="T50" fmla="*/ 0 w 51"/>
                  <a:gd name="T51" fmla="*/ 0 h 46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1"/>
                  <a:gd name="T79" fmla="*/ 0 h 468"/>
                  <a:gd name="T80" fmla="*/ 51 w 51"/>
                  <a:gd name="T81" fmla="*/ 468 h 46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1" h="468">
                    <a:moveTo>
                      <a:pt x="8" y="0"/>
                    </a:moveTo>
                    <a:lnTo>
                      <a:pt x="8" y="10"/>
                    </a:lnTo>
                    <a:lnTo>
                      <a:pt x="17" y="19"/>
                    </a:lnTo>
                    <a:lnTo>
                      <a:pt x="17" y="39"/>
                    </a:lnTo>
                    <a:lnTo>
                      <a:pt x="25" y="39"/>
                    </a:lnTo>
                    <a:lnTo>
                      <a:pt x="25" y="58"/>
                    </a:lnTo>
                    <a:lnTo>
                      <a:pt x="33" y="67"/>
                    </a:lnTo>
                    <a:lnTo>
                      <a:pt x="33" y="162"/>
                    </a:lnTo>
                    <a:lnTo>
                      <a:pt x="25" y="172"/>
                    </a:lnTo>
                    <a:lnTo>
                      <a:pt x="25" y="181"/>
                    </a:lnTo>
                    <a:lnTo>
                      <a:pt x="8" y="201"/>
                    </a:lnTo>
                    <a:lnTo>
                      <a:pt x="0" y="220"/>
                    </a:lnTo>
                    <a:lnTo>
                      <a:pt x="0" y="334"/>
                    </a:lnTo>
                    <a:lnTo>
                      <a:pt x="8" y="334"/>
                    </a:lnTo>
                    <a:lnTo>
                      <a:pt x="8" y="343"/>
                    </a:lnTo>
                    <a:lnTo>
                      <a:pt x="17" y="353"/>
                    </a:lnTo>
                    <a:lnTo>
                      <a:pt x="17" y="363"/>
                    </a:lnTo>
                    <a:lnTo>
                      <a:pt x="25" y="363"/>
                    </a:lnTo>
                    <a:lnTo>
                      <a:pt x="25" y="372"/>
                    </a:lnTo>
                    <a:lnTo>
                      <a:pt x="33" y="372"/>
                    </a:lnTo>
                    <a:lnTo>
                      <a:pt x="33" y="382"/>
                    </a:lnTo>
                    <a:lnTo>
                      <a:pt x="42" y="391"/>
                    </a:lnTo>
                    <a:lnTo>
                      <a:pt x="42" y="400"/>
                    </a:lnTo>
                    <a:lnTo>
                      <a:pt x="50" y="400"/>
                    </a:lnTo>
                    <a:lnTo>
                      <a:pt x="50" y="467"/>
                    </a:lnTo>
                    <a:lnTo>
                      <a:pt x="50" y="457"/>
                    </a:lnTo>
                  </a:path>
                </a:pathLst>
              </a:cu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401" name="Freeform 108"/>
              <p:cNvSpPr>
                <a:spLocks noChangeArrowheads="1"/>
              </p:cNvSpPr>
              <p:nvPr/>
            </p:nvSpPr>
            <p:spPr bwMode="auto">
              <a:xfrm>
                <a:off x="1631" y="2607"/>
                <a:ext cx="12" cy="106"/>
              </a:xfrm>
              <a:custGeom>
                <a:avLst/>
                <a:gdLst>
                  <a:gd name="T0" fmla="*/ 0 w 51"/>
                  <a:gd name="T1" fmla="*/ 0 h 468"/>
                  <a:gd name="T2" fmla="*/ 0 w 51"/>
                  <a:gd name="T3" fmla="*/ 0 h 468"/>
                  <a:gd name="T4" fmla="*/ 0 w 51"/>
                  <a:gd name="T5" fmla="*/ 0 h 468"/>
                  <a:gd name="T6" fmla="*/ 0 w 51"/>
                  <a:gd name="T7" fmla="*/ 0 h 468"/>
                  <a:gd name="T8" fmla="*/ 0 w 51"/>
                  <a:gd name="T9" fmla="*/ 0 h 468"/>
                  <a:gd name="T10" fmla="*/ 0 w 51"/>
                  <a:gd name="T11" fmla="*/ 0 h 468"/>
                  <a:gd name="T12" fmla="*/ 0 w 51"/>
                  <a:gd name="T13" fmla="*/ 0 h 468"/>
                  <a:gd name="T14" fmla="*/ 0 w 51"/>
                  <a:gd name="T15" fmla="*/ 0 h 468"/>
                  <a:gd name="T16" fmla="*/ 0 w 51"/>
                  <a:gd name="T17" fmla="*/ 0 h 468"/>
                  <a:gd name="T18" fmla="*/ 0 w 51"/>
                  <a:gd name="T19" fmla="*/ 0 h 468"/>
                  <a:gd name="T20" fmla="*/ 0 w 51"/>
                  <a:gd name="T21" fmla="*/ 0 h 468"/>
                  <a:gd name="T22" fmla="*/ 0 w 51"/>
                  <a:gd name="T23" fmla="*/ 0 h 468"/>
                  <a:gd name="T24" fmla="*/ 0 w 51"/>
                  <a:gd name="T25" fmla="*/ 0 h 468"/>
                  <a:gd name="T26" fmla="*/ 0 w 51"/>
                  <a:gd name="T27" fmla="*/ 0 h 468"/>
                  <a:gd name="T28" fmla="*/ 0 w 51"/>
                  <a:gd name="T29" fmla="*/ 0 h 468"/>
                  <a:gd name="T30" fmla="*/ 0 w 51"/>
                  <a:gd name="T31" fmla="*/ 0 h 468"/>
                  <a:gd name="T32" fmla="*/ 0 w 51"/>
                  <a:gd name="T33" fmla="*/ 0 h 468"/>
                  <a:gd name="T34" fmla="*/ 0 w 51"/>
                  <a:gd name="T35" fmla="*/ 0 h 468"/>
                  <a:gd name="T36" fmla="*/ 0 w 51"/>
                  <a:gd name="T37" fmla="*/ 0 h 468"/>
                  <a:gd name="T38" fmla="*/ 0 w 51"/>
                  <a:gd name="T39" fmla="*/ 0 h 468"/>
                  <a:gd name="T40" fmla="*/ 0 w 51"/>
                  <a:gd name="T41" fmla="*/ 0 h 468"/>
                  <a:gd name="T42" fmla="*/ 0 w 51"/>
                  <a:gd name="T43" fmla="*/ 0 h 468"/>
                  <a:gd name="T44" fmla="*/ 0 w 51"/>
                  <a:gd name="T45" fmla="*/ 0 h 468"/>
                  <a:gd name="T46" fmla="*/ 0 w 51"/>
                  <a:gd name="T47" fmla="*/ 0 h 468"/>
                  <a:gd name="T48" fmla="*/ 0 w 51"/>
                  <a:gd name="T49" fmla="*/ 0 h 468"/>
                  <a:gd name="T50" fmla="*/ 0 w 51"/>
                  <a:gd name="T51" fmla="*/ 0 h 46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1"/>
                  <a:gd name="T79" fmla="*/ 0 h 468"/>
                  <a:gd name="T80" fmla="*/ 51 w 51"/>
                  <a:gd name="T81" fmla="*/ 468 h 46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1" h="468">
                    <a:moveTo>
                      <a:pt x="8" y="467"/>
                    </a:moveTo>
                    <a:lnTo>
                      <a:pt x="8" y="458"/>
                    </a:lnTo>
                    <a:lnTo>
                      <a:pt x="17" y="448"/>
                    </a:lnTo>
                    <a:lnTo>
                      <a:pt x="17" y="429"/>
                    </a:lnTo>
                    <a:lnTo>
                      <a:pt x="25" y="429"/>
                    </a:lnTo>
                    <a:lnTo>
                      <a:pt x="25" y="409"/>
                    </a:lnTo>
                    <a:lnTo>
                      <a:pt x="33" y="400"/>
                    </a:lnTo>
                    <a:lnTo>
                      <a:pt x="33" y="305"/>
                    </a:lnTo>
                    <a:lnTo>
                      <a:pt x="25" y="296"/>
                    </a:lnTo>
                    <a:lnTo>
                      <a:pt x="25" y="286"/>
                    </a:lnTo>
                    <a:lnTo>
                      <a:pt x="8" y="267"/>
                    </a:lnTo>
                    <a:lnTo>
                      <a:pt x="0" y="248"/>
                    </a:lnTo>
                    <a:lnTo>
                      <a:pt x="0" y="133"/>
                    </a:lnTo>
                    <a:lnTo>
                      <a:pt x="8" y="133"/>
                    </a:lnTo>
                    <a:lnTo>
                      <a:pt x="8" y="123"/>
                    </a:lnTo>
                    <a:lnTo>
                      <a:pt x="17" y="114"/>
                    </a:lnTo>
                    <a:lnTo>
                      <a:pt x="17" y="105"/>
                    </a:lnTo>
                    <a:lnTo>
                      <a:pt x="25" y="105"/>
                    </a:lnTo>
                    <a:lnTo>
                      <a:pt x="25" y="95"/>
                    </a:lnTo>
                    <a:lnTo>
                      <a:pt x="33" y="95"/>
                    </a:lnTo>
                    <a:lnTo>
                      <a:pt x="33" y="86"/>
                    </a:lnTo>
                    <a:lnTo>
                      <a:pt x="42" y="76"/>
                    </a:lnTo>
                    <a:lnTo>
                      <a:pt x="42" y="67"/>
                    </a:lnTo>
                    <a:lnTo>
                      <a:pt x="50" y="67"/>
                    </a:lnTo>
                    <a:lnTo>
                      <a:pt x="50" y="0"/>
                    </a:lnTo>
                    <a:lnTo>
                      <a:pt x="50" y="9"/>
                    </a:lnTo>
                  </a:path>
                </a:pathLst>
              </a:custGeom>
              <a:noFill/>
              <a:ln w="324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402" name="Line 109"/>
              <p:cNvSpPr>
                <a:spLocks noChangeShapeType="1"/>
              </p:cNvSpPr>
              <p:nvPr/>
            </p:nvSpPr>
            <p:spPr bwMode="auto">
              <a:xfrm>
                <a:off x="1633" y="2709"/>
                <a:ext cx="1" cy="22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5386" name="Line 110"/>
            <p:cNvSpPr>
              <a:spLocks noChangeShapeType="1"/>
            </p:cNvSpPr>
            <p:nvPr/>
          </p:nvSpPr>
          <p:spPr bwMode="auto">
            <a:xfrm>
              <a:off x="17590" y="14379"/>
              <a:ext cx="162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87" name="Line 111"/>
            <p:cNvSpPr>
              <a:spLocks noChangeShapeType="1"/>
            </p:cNvSpPr>
            <p:nvPr/>
          </p:nvSpPr>
          <p:spPr bwMode="auto">
            <a:xfrm>
              <a:off x="17592" y="14493"/>
              <a:ext cx="133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88" name="Line 112"/>
            <p:cNvSpPr>
              <a:spLocks noChangeShapeType="1"/>
            </p:cNvSpPr>
            <p:nvPr/>
          </p:nvSpPr>
          <p:spPr bwMode="auto">
            <a:xfrm>
              <a:off x="17608" y="14381"/>
              <a:ext cx="0" cy="11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89" name="Line 113"/>
            <p:cNvSpPr>
              <a:spLocks noChangeShapeType="1"/>
            </p:cNvSpPr>
            <p:nvPr/>
          </p:nvSpPr>
          <p:spPr bwMode="auto">
            <a:xfrm flipV="1">
              <a:off x="18215" y="14232"/>
              <a:ext cx="182" cy="137"/>
            </a:xfrm>
            <a:prstGeom prst="line">
              <a:avLst/>
            </a:prstGeom>
            <a:noFill/>
            <a:ln w="5724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90" name="Line 114"/>
            <p:cNvSpPr>
              <a:spLocks noChangeShapeType="1"/>
            </p:cNvSpPr>
            <p:nvPr/>
          </p:nvSpPr>
          <p:spPr bwMode="auto">
            <a:xfrm flipH="1">
              <a:off x="18205" y="14245"/>
              <a:ext cx="164" cy="124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91" name="Line 115"/>
            <p:cNvSpPr>
              <a:spLocks noChangeShapeType="1"/>
            </p:cNvSpPr>
            <p:nvPr/>
          </p:nvSpPr>
          <p:spPr bwMode="auto">
            <a:xfrm flipH="1">
              <a:off x="18222" y="14245"/>
              <a:ext cx="168" cy="12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92" name="Line 116"/>
            <p:cNvSpPr>
              <a:spLocks noChangeShapeType="1"/>
            </p:cNvSpPr>
            <p:nvPr/>
          </p:nvSpPr>
          <p:spPr bwMode="auto">
            <a:xfrm flipV="1">
              <a:off x="18254" y="14224"/>
              <a:ext cx="195" cy="147"/>
            </a:xfrm>
            <a:prstGeom prst="line">
              <a:avLst/>
            </a:prstGeom>
            <a:noFill/>
            <a:ln w="5724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93" name="Line 117"/>
            <p:cNvSpPr>
              <a:spLocks noChangeShapeType="1"/>
            </p:cNvSpPr>
            <p:nvPr/>
          </p:nvSpPr>
          <p:spPr bwMode="auto">
            <a:xfrm flipH="1">
              <a:off x="18259" y="14213"/>
              <a:ext cx="226" cy="166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94" name="Line 118"/>
            <p:cNvSpPr>
              <a:spLocks noChangeShapeType="1"/>
            </p:cNvSpPr>
            <p:nvPr/>
          </p:nvSpPr>
          <p:spPr bwMode="auto">
            <a:xfrm flipH="1">
              <a:off x="18013" y="14226"/>
              <a:ext cx="190" cy="14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95" name="Line 119"/>
            <p:cNvSpPr>
              <a:spLocks noChangeShapeType="1"/>
            </p:cNvSpPr>
            <p:nvPr/>
          </p:nvSpPr>
          <p:spPr bwMode="auto">
            <a:xfrm flipH="1">
              <a:off x="17952" y="14225"/>
              <a:ext cx="193" cy="144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96" name="Line 120"/>
            <p:cNvSpPr>
              <a:spLocks noChangeShapeType="1"/>
            </p:cNvSpPr>
            <p:nvPr/>
          </p:nvSpPr>
          <p:spPr bwMode="auto">
            <a:xfrm flipH="1">
              <a:off x="18248" y="14241"/>
              <a:ext cx="167" cy="124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97" name="Line 121"/>
            <p:cNvSpPr>
              <a:spLocks noChangeShapeType="1"/>
            </p:cNvSpPr>
            <p:nvPr/>
          </p:nvSpPr>
          <p:spPr bwMode="auto">
            <a:xfrm>
              <a:off x="18391" y="14242"/>
              <a:ext cx="23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398" name="Line 122"/>
            <p:cNvSpPr>
              <a:spLocks noChangeShapeType="1"/>
            </p:cNvSpPr>
            <p:nvPr/>
          </p:nvSpPr>
          <p:spPr bwMode="auto">
            <a:xfrm flipH="1">
              <a:off x="18045" y="14040"/>
              <a:ext cx="49" cy="25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034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9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100" y="-34925"/>
            <a:ext cx="94869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ая выноска 4"/>
          <p:cNvSpPr/>
          <p:nvPr/>
        </p:nvSpPr>
        <p:spPr>
          <a:xfrm>
            <a:off x="6172200" y="5689600"/>
            <a:ext cx="1371600" cy="863600"/>
          </a:xfrm>
          <a:prstGeom prst="wedgeRectCallout">
            <a:avLst>
              <a:gd name="adj1" fmla="val 58797"/>
              <a:gd name="adj2" fmla="val -19681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MPPC</a:t>
            </a:r>
            <a:r>
              <a:rPr lang="en-US" dirty="0"/>
              <a:t> </a:t>
            </a:r>
            <a:r>
              <a:rPr lang="en-US" i="1" dirty="0"/>
              <a:t>(Russia)</a:t>
            </a:r>
            <a:endParaRPr lang="ru-RU" i="1" dirty="0"/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3543300" y="5689600"/>
            <a:ext cx="1143000" cy="838200"/>
          </a:xfrm>
          <a:prstGeom prst="wedgeRectCallout">
            <a:avLst>
              <a:gd name="adj1" fmla="val 30556"/>
              <a:gd name="adj2" fmla="val -18832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PMT</a:t>
            </a:r>
          </a:p>
          <a:p>
            <a:pPr algn="ctr">
              <a:defRPr/>
            </a:pPr>
            <a:r>
              <a:rPr lang="en-US" i="1" dirty="0"/>
              <a:t>(Japan)</a:t>
            </a:r>
            <a:endParaRPr lang="ru-RU" i="1" dirty="0"/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1155700" y="5549900"/>
            <a:ext cx="1422400" cy="889000"/>
          </a:xfrm>
          <a:prstGeom prst="wedgeRectCallout">
            <a:avLst>
              <a:gd name="adj1" fmla="val 3968"/>
              <a:gd name="adj2" fmla="val -16631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PMT+HV</a:t>
            </a:r>
          </a:p>
          <a:p>
            <a:pPr algn="ctr">
              <a:defRPr/>
            </a:pPr>
            <a:r>
              <a:rPr lang="en-US" i="1" dirty="0"/>
              <a:t>(Japan)</a:t>
            </a:r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28574"/>
            <a:ext cx="9144000" cy="662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GEMMA experiment: search for the NMM</a:t>
            </a:r>
            <a:endParaRPr lang="en-US" sz="3200" b="1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Since 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2005 we do NMM measurements under the unit #2 </a:t>
            </a: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of the KNPP – a standard 3GW</a:t>
            </a:r>
            <a:r>
              <a:rPr lang="en-US" sz="3200" b="1" i="1" baseline="-25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th</a:t>
            </a: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PWR </a:t>
            </a:r>
            <a:r>
              <a:rPr lang="en-US" sz="32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(</a:t>
            </a:r>
            <a:r>
              <a:rPr lang="ru-RU" sz="32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ВВЭР-1000)</a:t>
            </a:r>
            <a:endParaRPr lang="en-US" sz="3200" i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Life-time 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/>
                <a:sym typeface="SymbolPS"/>
              </a:rPr>
              <a:t>~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sym typeface="SymbolPS"/>
              </a:rPr>
              <a:t> </a:t>
            </a:r>
            <a:r>
              <a:rPr lang="ru-RU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320 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days</a:t>
            </a:r>
            <a:endParaRPr lang="en-US" sz="3200" b="1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1500 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kg of</a:t>
            </a: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en-US" sz="32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235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U is burned out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and</a:t>
            </a: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311 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kg of</a:t>
            </a: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en-US" sz="32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239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Pu is produced</a:t>
            </a:r>
            <a:endParaRPr lang="ru-RU" sz="3200" b="1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which</a:t>
            </a: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changes the flux and energy spectrum of the neutrino emitted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Would like to monitor the 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neutrino spectrum </a:t>
            </a: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and</a:t>
            </a:r>
            <a:r>
              <a:rPr lang="ru-RU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flux (2.7∙10</a:t>
            </a:r>
            <a:r>
              <a:rPr lang="en-US" sz="3200" b="1" baseline="30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13</a:t>
            </a: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sym typeface="Symbol"/>
              </a:rPr>
              <a:t></a:t>
            </a: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/cm</a:t>
            </a:r>
            <a:r>
              <a:rPr lang="en-US" sz="3200" b="1" baseline="30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2</a:t>
            </a: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/s)</a:t>
            </a:r>
            <a:endParaRPr 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"/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ru-RU" sz="4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10138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0"/>
            <a:ext cx="276225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Развернутая стрелка 1"/>
          <p:cNvSpPr/>
          <p:nvPr/>
        </p:nvSpPr>
        <p:spPr>
          <a:xfrm rot="10800000">
            <a:off x="2222500" y="2819400"/>
            <a:ext cx="1041400" cy="2273300"/>
          </a:xfrm>
          <a:prstGeom prst="uturnArrow">
            <a:avLst>
              <a:gd name="adj1" fmla="val 25000"/>
              <a:gd name="adj2" fmla="val 24262"/>
              <a:gd name="adj3" fmla="val 47849"/>
              <a:gd name="adj4" fmla="val 43750"/>
              <a:gd name="adj5" fmla="val 469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1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13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13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13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13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13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013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2" grpId="0" uiExpand="1" build="p"/>
      <p:bldP spid="2" grpId="0" animBg="1"/>
      <p:bldP spid="2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6" descr="nucleus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-57150"/>
            <a:ext cx="9258300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4" descr="Imgp56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7" b="12993"/>
          <a:stretch>
            <a:fillRect/>
          </a:stretch>
        </p:blipFill>
        <p:spPr bwMode="auto">
          <a:xfrm>
            <a:off x="0" y="0"/>
            <a:ext cx="9144000" cy="391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5" descr="p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0" y="3970338"/>
            <a:ext cx="5246688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Box 6"/>
          <p:cNvSpPr txBox="1">
            <a:spLocks noChangeArrowheads="1"/>
          </p:cNvSpPr>
          <p:nvPr/>
        </p:nvSpPr>
        <p:spPr bwMode="auto">
          <a:xfrm>
            <a:off x="215900" y="4152900"/>
            <a:ext cx="45100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3600" i="1"/>
              <a:t>MPPC preamplifiers </a:t>
            </a:r>
            <a:endParaRPr lang="ru-RU" sz="3600" i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car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526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Box 4"/>
          <p:cNvSpPr txBox="1">
            <a:spLocks noChangeArrowheads="1"/>
          </p:cNvSpPr>
          <p:nvPr/>
        </p:nvSpPr>
        <p:spPr bwMode="auto">
          <a:xfrm>
            <a:off x="2692400" y="6057900"/>
            <a:ext cx="3016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3200" i="1"/>
              <a:t>Flash ADC etc.</a:t>
            </a:r>
            <a:endParaRPr lang="ru-RU" sz="32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4" name="Group 5"/>
          <p:cNvGrpSpPr>
            <a:grpSpLocks/>
          </p:cNvGrpSpPr>
          <p:nvPr/>
        </p:nvGrpSpPr>
        <p:grpSpPr bwMode="auto">
          <a:xfrm>
            <a:off x="449263" y="190500"/>
            <a:ext cx="5491162" cy="3652838"/>
            <a:chOff x="539" y="18371"/>
            <a:chExt cx="2977" cy="1877"/>
          </a:xfrm>
        </p:grpSpPr>
        <p:sp>
          <p:nvSpPr>
            <p:cNvPr id="59403" name="Freeform 6"/>
            <p:cNvSpPr>
              <a:spLocks/>
            </p:cNvSpPr>
            <p:nvPr/>
          </p:nvSpPr>
          <p:spPr bwMode="auto">
            <a:xfrm>
              <a:off x="539" y="19143"/>
              <a:ext cx="71" cy="288"/>
            </a:xfrm>
            <a:custGeom>
              <a:avLst/>
              <a:gdLst>
                <a:gd name="T0" fmla="*/ 0 w 136"/>
                <a:gd name="T1" fmla="*/ 21 h 544"/>
                <a:gd name="T2" fmla="*/ 0 w 136"/>
                <a:gd name="T3" fmla="*/ 6 h 544"/>
                <a:gd name="T4" fmla="*/ 5 w 136"/>
                <a:gd name="T5" fmla="*/ 0 h 544"/>
                <a:gd name="T6" fmla="*/ 5 w 136"/>
                <a:gd name="T7" fmla="*/ 17 h 544"/>
                <a:gd name="T8" fmla="*/ 0 w 136"/>
                <a:gd name="T9" fmla="*/ 22 h 544"/>
                <a:gd name="T10" fmla="*/ 0 w 136"/>
                <a:gd name="T11" fmla="*/ 21 h 5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6"/>
                <a:gd name="T19" fmla="*/ 0 h 544"/>
                <a:gd name="T20" fmla="*/ 136 w 136"/>
                <a:gd name="T21" fmla="*/ 544 h 5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6" h="544">
                  <a:moveTo>
                    <a:pt x="0" y="499"/>
                  </a:moveTo>
                  <a:lnTo>
                    <a:pt x="0" y="136"/>
                  </a:lnTo>
                  <a:lnTo>
                    <a:pt x="136" y="0"/>
                  </a:lnTo>
                  <a:lnTo>
                    <a:pt x="136" y="408"/>
                  </a:lnTo>
                  <a:lnTo>
                    <a:pt x="0" y="544"/>
                  </a:lnTo>
                  <a:lnTo>
                    <a:pt x="0" y="49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9404" name="Freeform 7"/>
            <p:cNvSpPr>
              <a:spLocks/>
            </p:cNvSpPr>
            <p:nvPr/>
          </p:nvSpPr>
          <p:spPr bwMode="auto">
            <a:xfrm>
              <a:off x="682" y="18495"/>
              <a:ext cx="1896" cy="1129"/>
            </a:xfrm>
            <a:custGeom>
              <a:avLst/>
              <a:gdLst>
                <a:gd name="T0" fmla="*/ 7 w 3628"/>
                <a:gd name="T1" fmla="*/ 89 h 2132"/>
                <a:gd name="T2" fmla="*/ 0 w 3628"/>
                <a:gd name="T3" fmla="*/ 89 h 2132"/>
                <a:gd name="T4" fmla="*/ 0 w 3628"/>
                <a:gd name="T5" fmla="*/ 0 h 2132"/>
                <a:gd name="T6" fmla="*/ 142 w 3628"/>
                <a:gd name="T7" fmla="*/ 0 h 21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28"/>
                <a:gd name="T13" fmla="*/ 0 h 2132"/>
                <a:gd name="T14" fmla="*/ 3628 w 3628"/>
                <a:gd name="T15" fmla="*/ 2132 h 21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28" h="2132">
                  <a:moveTo>
                    <a:pt x="181" y="2132"/>
                  </a:moveTo>
                  <a:lnTo>
                    <a:pt x="0" y="2132"/>
                  </a:lnTo>
                  <a:lnTo>
                    <a:pt x="0" y="0"/>
                  </a:lnTo>
                  <a:lnTo>
                    <a:pt x="3628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9405" name="Freeform 8"/>
            <p:cNvSpPr>
              <a:spLocks/>
            </p:cNvSpPr>
            <p:nvPr/>
          </p:nvSpPr>
          <p:spPr bwMode="auto">
            <a:xfrm>
              <a:off x="2234" y="18638"/>
              <a:ext cx="344" cy="962"/>
            </a:xfrm>
            <a:custGeom>
              <a:avLst/>
              <a:gdLst>
                <a:gd name="T0" fmla="*/ 0 w 659"/>
                <a:gd name="T1" fmla="*/ 76 h 1816"/>
                <a:gd name="T2" fmla="*/ 10 w 659"/>
                <a:gd name="T3" fmla="*/ 76 h 1816"/>
                <a:gd name="T4" fmla="*/ 10 w 659"/>
                <a:gd name="T5" fmla="*/ 0 h 1816"/>
                <a:gd name="T6" fmla="*/ 26 w 659"/>
                <a:gd name="T7" fmla="*/ 1 h 18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9"/>
                <a:gd name="T13" fmla="*/ 0 h 1816"/>
                <a:gd name="T14" fmla="*/ 659 w 659"/>
                <a:gd name="T15" fmla="*/ 1816 h 18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9" h="1816">
                  <a:moveTo>
                    <a:pt x="0" y="1816"/>
                  </a:moveTo>
                  <a:lnTo>
                    <a:pt x="256" y="1816"/>
                  </a:lnTo>
                  <a:lnTo>
                    <a:pt x="256" y="0"/>
                  </a:lnTo>
                  <a:lnTo>
                    <a:pt x="659" y="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9406" name="Rectangle 9"/>
            <p:cNvSpPr>
              <a:spLocks noChangeArrowheads="1"/>
            </p:cNvSpPr>
            <p:nvPr/>
          </p:nvSpPr>
          <p:spPr bwMode="auto">
            <a:xfrm>
              <a:off x="785" y="18952"/>
              <a:ext cx="1421" cy="180"/>
            </a:xfrm>
            <a:prstGeom prst="rect">
              <a:avLst/>
            </a:prstGeom>
            <a:solidFill>
              <a:srgbClr val="33CCC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33CCCC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59407" name="Rectangle 10"/>
            <p:cNvSpPr>
              <a:spLocks noChangeArrowheads="1"/>
            </p:cNvSpPr>
            <p:nvPr/>
          </p:nvSpPr>
          <p:spPr bwMode="auto">
            <a:xfrm>
              <a:off x="785" y="19528"/>
              <a:ext cx="1421" cy="180"/>
            </a:xfrm>
            <a:prstGeom prst="rect">
              <a:avLst/>
            </a:prstGeom>
            <a:solidFill>
              <a:srgbClr val="33CCC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33CCCC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59408" name="Rectangle 11"/>
            <p:cNvSpPr>
              <a:spLocks noChangeArrowheads="1"/>
            </p:cNvSpPr>
            <p:nvPr/>
          </p:nvSpPr>
          <p:spPr bwMode="auto">
            <a:xfrm>
              <a:off x="666" y="19288"/>
              <a:ext cx="1660" cy="47"/>
            </a:xfrm>
            <a:prstGeom prst="rect">
              <a:avLst/>
            </a:prstGeom>
            <a:solidFill>
              <a:srgbClr val="3366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3366FF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59409" name="Line 12"/>
            <p:cNvSpPr>
              <a:spLocks noChangeShapeType="1"/>
            </p:cNvSpPr>
            <p:nvPr/>
          </p:nvSpPr>
          <p:spPr bwMode="auto">
            <a:xfrm>
              <a:off x="584" y="19263"/>
              <a:ext cx="1992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9410" name="Rectangle 13"/>
            <p:cNvSpPr>
              <a:spLocks noChangeArrowheads="1"/>
            </p:cNvSpPr>
            <p:nvPr/>
          </p:nvSpPr>
          <p:spPr bwMode="auto">
            <a:xfrm>
              <a:off x="2514" y="19219"/>
              <a:ext cx="309" cy="145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59411" name="Line 14"/>
            <p:cNvSpPr>
              <a:spLocks noChangeShapeType="1"/>
            </p:cNvSpPr>
            <p:nvPr/>
          </p:nvSpPr>
          <p:spPr bwMode="auto">
            <a:xfrm flipH="1">
              <a:off x="1274" y="18427"/>
              <a:ext cx="512" cy="1821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prstDash val="dash"/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9412" name="Freeform 15"/>
            <p:cNvSpPr>
              <a:spLocks/>
            </p:cNvSpPr>
            <p:nvPr/>
          </p:nvSpPr>
          <p:spPr bwMode="auto">
            <a:xfrm>
              <a:off x="737" y="18541"/>
              <a:ext cx="1849" cy="504"/>
            </a:xfrm>
            <a:custGeom>
              <a:avLst/>
              <a:gdLst>
                <a:gd name="T0" fmla="*/ 4 w 3538"/>
                <a:gd name="T1" fmla="*/ 40 h 953"/>
                <a:gd name="T2" fmla="*/ 0 w 3538"/>
                <a:gd name="T3" fmla="*/ 40 h 953"/>
                <a:gd name="T4" fmla="*/ 0 w 3538"/>
                <a:gd name="T5" fmla="*/ 0 h 953"/>
                <a:gd name="T6" fmla="*/ 138 w 3538"/>
                <a:gd name="T7" fmla="*/ 0 h 9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38"/>
                <a:gd name="T13" fmla="*/ 0 h 953"/>
                <a:gd name="T14" fmla="*/ 3538 w 3538"/>
                <a:gd name="T15" fmla="*/ 953 h 9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38" h="953">
                  <a:moveTo>
                    <a:pt x="91" y="953"/>
                  </a:moveTo>
                  <a:lnTo>
                    <a:pt x="0" y="953"/>
                  </a:lnTo>
                  <a:lnTo>
                    <a:pt x="0" y="0"/>
                  </a:lnTo>
                  <a:lnTo>
                    <a:pt x="3538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9413" name="Freeform 16"/>
            <p:cNvSpPr>
              <a:spLocks/>
            </p:cNvSpPr>
            <p:nvPr/>
          </p:nvSpPr>
          <p:spPr bwMode="auto">
            <a:xfrm>
              <a:off x="2229" y="18591"/>
              <a:ext cx="349" cy="428"/>
            </a:xfrm>
            <a:custGeom>
              <a:avLst/>
              <a:gdLst>
                <a:gd name="T0" fmla="*/ 0 w 667"/>
                <a:gd name="T1" fmla="*/ 33 h 809"/>
                <a:gd name="T2" fmla="*/ 7 w 667"/>
                <a:gd name="T3" fmla="*/ 33 h 809"/>
                <a:gd name="T4" fmla="*/ 7 w 667"/>
                <a:gd name="T5" fmla="*/ 0 h 809"/>
                <a:gd name="T6" fmla="*/ 26 w 667"/>
                <a:gd name="T7" fmla="*/ 0 h 8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7"/>
                <a:gd name="T13" fmla="*/ 0 h 809"/>
                <a:gd name="T14" fmla="*/ 667 w 667"/>
                <a:gd name="T15" fmla="*/ 809 h 8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7" h="809">
                  <a:moveTo>
                    <a:pt x="0" y="809"/>
                  </a:moveTo>
                  <a:lnTo>
                    <a:pt x="168" y="809"/>
                  </a:lnTo>
                  <a:lnTo>
                    <a:pt x="168" y="0"/>
                  </a:lnTo>
                  <a:lnTo>
                    <a:pt x="667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9414" name="Line 17"/>
            <p:cNvSpPr>
              <a:spLocks noChangeShapeType="1"/>
            </p:cNvSpPr>
            <p:nvPr/>
          </p:nvSpPr>
          <p:spPr bwMode="auto">
            <a:xfrm>
              <a:off x="2839" y="19263"/>
              <a:ext cx="28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9415" name="AutoShape 18"/>
            <p:cNvSpPr>
              <a:spLocks noChangeArrowheads="1"/>
            </p:cNvSpPr>
            <p:nvPr/>
          </p:nvSpPr>
          <p:spPr bwMode="auto">
            <a:xfrm>
              <a:off x="2578" y="18399"/>
              <a:ext cx="213" cy="336"/>
            </a:xfrm>
            <a:prstGeom prst="flowChartDelay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9416" name="Line 19"/>
            <p:cNvSpPr>
              <a:spLocks noChangeShapeType="1"/>
            </p:cNvSpPr>
            <p:nvPr/>
          </p:nvSpPr>
          <p:spPr bwMode="auto">
            <a:xfrm>
              <a:off x="2792" y="18567"/>
              <a:ext cx="3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9417" name="Freeform 20"/>
            <p:cNvSpPr>
              <a:spLocks/>
            </p:cNvSpPr>
            <p:nvPr/>
          </p:nvSpPr>
          <p:spPr bwMode="auto">
            <a:xfrm>
              <a:off x="2910" y="18639"/>
              <a:ext cx="522" cy="120"/>
            </a:xfrm>
            <a:custGeom>
              <a:avLst/>
              <a:gdLst>
                <a:gd name="T0" fmla="*/ 0 w 998"/>
                <a:gd name="T1" fmla="*/ 0 h 227"/>
                <a:gd name="T2" fmla="*/ 13 w 998"/>
                <a:gd name="T3" fmla="*/ 0 h 227"/>
                <a:gd name="T4" fmla="*/ 13 w 998"/>
                <a:gd name="T5" fmla="*/ 9 h 227"/>
                <a:gd name="T6" fmla="*/ 27 w 998"/>
                <a:gd name="T7" fmla="*/ 9 h 227"/>
                <a:gd name="T8" fmla="*/ 27 w 998"/>
                <a:gd name="T9" fmla="*/ 0 h 227"/>
                <a:gd name="T10" fmla="*/ 39 w 998"/>
                <a:gd name="T11" fmla="*/ 0 h 2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8"/>
                <a:gd name="T19" fmla="*/ 0 h 227"/>
                <a:gd name="T20" fmla="*/ 998 w 998"/>
                <a:gd name="T21" fmla="*/ 227 h 2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8" h="227">
                  <a:moveTo>
                    <a:pt x="0" y="0"/>
                  </a:moveTo>
                  <a:lnTo>
                    <a:pt x="318" y="0"/>
                  </a:lnTo>
                  <a:lnTo>
                    <a:pt x="318" y="227"/>
                  </a:lnTo>
                  <a:lnTo>
                    <a:pt x="681" y="227"/>
                  </a:lnTo>
                  <a:lnTo>
                    <a:pt x="681" y="0"/>
                  </a:lnTo>
                  <a:lnTo>
                    <a:pt x="998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9418" name="Freeform 21"/>
            <p:cNvSpPr>
              <a:spLocks/>
            </p:cNvSpPr>
            <p:nvPr/>
          </p:nvSpPr>
          <p:spPr bwMode="auto">
            <a:xfrm>
              <a:off x="2934" y="19312"/>
              <a:ext cx="498" cy="167"/>
            </a:xfrm>
            <a:custGeom>
              <a:avLst/>
              <a:gdLst>
                <a:gd name="T0" fmla="*/ 0 w 952"/>
                <a:gd name="T1" fmla="*/ 0 h 317"/>
                <a:gd name="T2" fmla="*/ 14 w 952"/>
                <a:gd name="T3" fmla="*/ 0 h 317"/>
                <a:gd name="T4" fmla="*/ 16 w 952"/>
                <a:gd name="T5" fmla="*/ 13 h 317"/>
                <a:gd name="T6" fmla="*/ 23 w 952"/>
                <a:gd name="T7" fmla="*/ 0 h 317"/>
                <a:gd name="T8" fmla="*/ 38 w 952"/>
                <a:gd name="T9" fmla="*/ 0 h 3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2"/>
                <a:gd name="T16" fmla="*/ 0 h 317"/>
                <a:gd name="T17" fmla="*/ 952 w 952"/>
                <a:gd name="T18" fmla="*/ 317 h 3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2" h="317">
                  <a:moveTo>
                    <a:pt x="0" y="0"/>
                  </a:moveTo>
                  <a:lnTo>
                    <a:pt x="363" y="0"/>
                  </a:lnTo>
                  <a:lnTo>
                    <a:pt x="408" y="317"/>
                  </a:lnTo>
                  <a:lnTo>
                    <a:pt x="589" y="0"/>
                  </a:lnTo>
                  <a:lnTo>
                    <a:pt x="952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9419" name="Text Box 22"/>
            <p:cNvSpPr txBox="1">
              <a:spLocks noChangeArrowheads="1"/>
            </p:cNvSpPr>
            <p:nvPr/>
          </p:nvSpPr>
          <p:spPr bwMode="auto">
            <a:xfrm>
              <a:off x="2948" y="18371"/>
              <a:ext cx="518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sz="1400" i="1">
                  <a:latin typeface="Arial" pitchFamily="34" charset="0"/>
                </a:rPr>
                <a:t>ADC gate</a:t>
              </a:r>
              <a:endParaRPr lang="ru-RU" sz="1400" i="1">
                <a:latin typeface="Arial" pitchFamily="34" charset="0"/>
              </a:endParaRPr>
            </a:p>
          </p:txBody>
        </p:sp>
        <p:sp>
          <p:nvSpPr>
            <p:cNvPr id="59420" name="Text Box 23"/>
            <p:cNvSpPr txBox="1">
              <a:spLocks noChangeArrowheads="1"/>
            </p:cNvSpPr>
            <p:nvPr/>
          </p:nvSpPr>
          <p:spPr bwMode="auto">
            <a:xfrm>
              <a:off x="2977" y="19079"/>
              <a:ext cx="539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sz="1400" i="1">
                  <a:latin typeface="Arial" pitchFamily="34" charset="0"/>
                </a:rPr>
                <a:t>ADC input</a:t>
              </a:r>
              <a:endParaRPr lang="ru-RU" sz="1400" i="1">
                <a:latin typeface="Arial" pitchFamily="34" charset="0"/>
              </a:endParaRPr>
            </a:p>
          </p:txBody>
        </p:sp>
        <p:sp>
          <p:nvSpPr>
            <p:cNvPr id="59421" name="Text Box 24"/>
            <p:cNvSpPr txBox="1">
              <a:spLocks noChangeArrowheads="1"/>
            </p:cNvSpPr>
            <p:nvPr/>
          </p:nvSpPr>
          <p:spPr bwMode="auto">
            <a:xfrm>
              <a:off x="1418" y="18399"/>
              <a:ext cx="242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ru-RU" sz="3600">
                  <a:solidFill>
                    <a:srgbClr val="008000"/>
                  </a:solidFill>
                  <a:latin typeface="Arial" pitchFamily="34" charset="0"/>
                  <a:sym typeface="Symbol" pitchFamily="18" charset="2"/>
                </a:rPr>
                <a:t></a:t>
              </a:r>
            </a:p>
          </p:txBody>
        </p:sp>
        <p:sp>
          <p:nvSpPr>
            <p:cNvPr id="59422" name="Text Box 25"/>
            <p:cNvSpPr txBox="1">
              <a:spLocks noChangeArrowheads="1"/>
            </p:cNvSpPr>
            <p:nvPr/>
          </p:nvSpPr>
          <p:spPr bwMode="auto">
            <a:xfrm>
              <a:off x="2438" y="19334"/>
              <a:ext cx="596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sz="1200" b="1">
                  <a:latin typeface="Arial" pitchFamily="34" charset="0"/>
                </a:rPr>
                <a:t>Light sensor</a:t>
              </a:r>
            </a:p>
            <a:p>
              <a:pPr eaLnBrk="1" hangingPunct="1"/>
              <a:r>
                <a:rPr lang="en-US" sz="1200" b="1">
                  <a:latin typeface="Arial" pitchFamily="34" charset="0"/>
                </a:rPr>
                <a:t>(H6780, etc.)</a:t>
              </a:r>
              <a:endParaRPr lang="ru-RU" sz="1200" b="1">
                <a:latin typeface="Arial" pitchFamily="34" charset="0"/>
              </a:endParaRPr>
            </a:p>
          </p:txBody>
        </p:sp>
        <p:sp>
          <p:nvSpPr>
            <p:cNvPr id="59423" name="Text Box 26"/>
            <p:cNvSpPr txBox="1">
              <a:spLocks noChangeArrowheads="1"/>
            </p:cNvSpPr>
            <p:nvPr/>
          </p:nvSpPr>
          <p:spPr bwMode="auto">
            <a:xfrm>
              <a:off x="2551" y="18427"/>
              <a:ext cx="210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sz="2400">
                  <a:latin typeface="Arial" pitchFamily="34" charset="0"/>
                </a:rPr>
                <a:t>&amp;</a:t>
              </a:r>
              <a:endParaRPr lang="ru-RU" sz="2400">
                <a:latin typeface="Arial" pitchFamily="34" charset="0"/>
              </a:endParaRPr>
            </a:p>
          </p:txBody>
        </p:sp>
      </p:grpSp>
      <p:grpSp>
        <p:nvGrpSpPr>
          <p:cNvPr id="59395" name="Group 27"/>
          <p:cNvGrpSpPr>
            <a:grpSpLocks/>
          </p:cNvGrpSpPr>
          <p:nvPr/>
        </p:nvGrpSpPr>
        <p:grpSpPr bwMode="auto">
          <a:xfrm>
            <a:off x="4238625" y="3090863"/>
            <a:ext cx="4905375" cy="3614737"/>
            <a:chOff x="340" y="20298"/>
            <a:chExt cx="3090" cy="2277"/>
          </a:xfrm>
        </p:grpSpPr>
        <p:pic>
          <p:nvPicPr>
            <p:cNvPr id="5939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20298"/>
              <a:ext cx="3090" cy="2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399" name="Text Box 29"/>
            <p:cNvSpPr txBox="1">
              <a:spLocks noChangeArrowheads="1"/>
            </p:cNvSpPr>
            <p:nvPr/>
          </p:nvSpPr>
          <p:spPr bwMode="auto">
            <a:xfrm>
              <a:off x="596" y="20376"/>
              <a:ext cx="574" cy="1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defTabSz="4156075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defTabSz="4156075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defTabSz="4156075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defTabSz="4156075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defTabSz="4156075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defTabSz="41560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defTabSz="41560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defTabSz="41560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defTabSz="41560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sz="1400" b="1"/>
                <a:t>pedestal</a:t>
              </a:r>
              <a:endParaRPr lang="ru-RU" sz="1400" b="1"/>
            </a:p>
          </p:txBody>
        </p:sp>
        <p:sp>
          <p:nvSpPr>
            <p:cNvPr id="59400" name="Text Box 30"/>
            <p:cNvSpPr txBox="1">
              <a:spLocks noChangeArrowheads="1"/>
            </p:cNvSpPr>
            <p:nvPr/>
          </p:nvSpPr>
          <p:spPr bwMode="auto">
            <a:xfrm>
              <a:off x="937" y="20688"/>
              <a:ext cx="1599" cy="1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defTabSz="4156075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defTabSz="4156075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defTabSz="4156075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defTabSz="4156075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defTabSz="4156075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defTabSz="41560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defTabSz="41560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defTabSz="41560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defTabSz="41560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srgbClr val="FF0000"/>
                  </a:solidFill>
                </a:rPr>
                <a:t>Single photo-electron peak</a:t>
              </a:r>
              <a:endParaRPr lang="ru-RU" sz="1400" b="1">
                <a:solidFill>
                  <a:srgbClr val="FF0000"/>
                </a:solidFill>
              </a:endParaRPr>
            </a:p>
          </p:txBody>
        </p:sp>
        <p:sp>
          <p:nvSpPr>
            <p:cNvPr id="59401" name="Text Box 31"/>
            <p:cNvSpPr txBox="1">
              <a:spLocks noChangeArrowheads="1"/>
            </p:cNvSpPr>
            <p:nvPr/>
          </p:nvSpPr>
          <p:spPr bwMode="auto">
            <a:xfrm rot="-1694103">
              <a:off x="1752" y="21292"/>
              <a:ext cx="479" cy="3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defTabSz="4156075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defTabSz="4156075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defTabSz="4156075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defTabSz="4156075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defTabSz="4156075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defTabSz="41560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defTabSz="41560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defTabSz="41560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defTabSz="41560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srgbClr val="008000"/>
                  </a:solidFill>
                </a:rPr>
                <a:t>Cosmic</a:t>
              </a:r>
            </a:p>
            <a:p>
              <a:pPr eaLnBrk="1" hangingPunct="1"/>
              <a:r>
                <a:rPr lang="en-US" sz="1400" b="1">
                  <a:solidFill>
                    <a:srgbClr val="008000"/>
                  </a:solidFill>
                </a:rPr>
                <a:t>muons</a:t>
              </a:r>
            </a:p>
          </p:txBody>
        </p:sp>
        <p:sp>
          <p:nvSpPr>
            <p:cNvPr id="59402" name="Text Box 32"/>
            <p:cNvSpPr txBox="1">
              <a:spLocks noChangeArrowheads="1"/>
            </p:cNvSpPr>
            <p:nvPr/>
          </p:nvSpPr>
          <p:spPr bwMode="auto">
            <a:xfrm>
              <a:off x="2466" y="22226"/>
              <a:ext cx="764" cy="17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defTabSz="4156075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defTabSz="4156075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defTabSz="4156075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defTabSz="4156075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defTabSz="4156075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defTabSz="41560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defTabSz="41560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defTabSz="41560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defTabSz="415607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sz="1200" b="1"/>
                <a:t>ADC-channels</a:t>
              </a:r>
              <a:endParaRPr lang="ru-RU" sz="1200" b="1"/>
            </a:p>
          </p:txBody>
        </p:sp>
      </p:grpSp>
      <p:sp>
        <p:nvSpPr>
          <p:cNvPr id="59396" name="AutoShape 33"/>
          <p:cNvSpPr>
            <a:spLocks noChangeArrowheads="1"/>
          </p:cNvSpPr>
          <p:nvPr/>
        </p:nvSpPr>
        <p:spPr bwMode="auto">
          <a:xfrm>
            <a:off x="7099300" y="1744663"/>
            <a:ext cx="1612900" cy="1052512"/>
          </a:xfrm>
          <a:prstGeom prst="wedgeRectCallout">
            <a:avLst>
              <a:gd name="adj1" fmla="val 9199"/>
              <a:gd name="adj2" fmla="val 15573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4156075"/>
            <a:r>
              <a:rPr lang="en-US" b="1"/>
              <a:t>Typical </a:t>
            </a:r>
          </a:p>
          <a:p>
            <a:pPr algn="ctr" defTabSz="4156075"/>
            <a:r>
              <a:rPr lang="en-US" b="1"/>
              <a:t>energy </a:t>
            </a:r>
          </a:p>
          <a:p>
            <a:pPr algn="ctr" defTabSz="4156075"/>
            <a:r>
              <a:rPr lang="en-US" b="1"/>
              <a:t>spectrum</a:t>
            </a:r>
            <a:endParaRPr lang="ru-RU" b="1"/>
          </a:p>
        </p:txBody>
      </p:sp>
      <p:sp>
        <p:nvSpPr>
          <p:cNvPr id="59397" name="AutoShape 34"/>
          <p:cNvSpPr>
            <a:spLocks noChangeArrowheads="1"/>
          </p:cNvSpPr>
          <p:nvPr/>
        </p:nvSpPr>
        <p:spPr bwMode="auto">
          <a:xfrm>
            <a:off x="401638" y="4545013"/>
            <a:ext cx="2573337" cy="1458912"/>
          </a:xfrm>
          <a:prstGeom prst="wedgeRectCallout">
            <a:avLst>
              <a:gd name="adj1" fmla="val 41796"/>
              <a:gd name="adj2" fmla="val -15750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defTabSz="4156075"/>
            <a:r>
              <a:rPr lang="en-US" b="1"/>
              <a:t>Test bench for strips</a:t>
            </a:r>
            <a:r>
              <a:rPr lang="ru-RU" b="1"/>
              <a:t>, </a:t>
            </a:r>
          </a:p>
          <a:p>
            <a:pPr defTabSz="4156075"/>
            <a:r>
              <a:rPr lang="en-US" b="1"/>
              <a:t>WLS-fibers</a:t>
            </a:r>
            <a:r>
              <a:rPr lang="ru-RU" b="1"/>
              <a:t> </a:t>
            </a:r>
            <a:r>
              <a:rPr lang="en-US" b="1"/>
              <a:t>and</a:t>
            </a:r>
            <a:r>
              <a:rPr lang="ru-RU" b="1"/>
              <a:t> </a:t>
            </a:r>
            <a:r>
              <a:rPr lang="en-US" b="1"/>
              <a:t>photo sensors</a:t>
            </a:r>
            <a:endParaRPr lang="ru-RU" b="1"/>
          </a:p>
          <a:p>
            <a:pPr algn="ctr" defTabSz="4156075"/>
            <a:endParaRPr lang="ru-RU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muons_and_scint_and_fib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t="4059" r="1448" b="3125"/>
          <a:stretch>
            <a:fillRect/>
          </a:stretch>
        </p:blipFill>
        <p:spPr bwMode="auto">
          <a:xfrm>
            <a:off x="0" y="0"/>
            <a:ext cx="9144000" cy="660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68500"/>
            <a:ext cx="4981575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63" y="869950"/>
            <a:ext cx="3563937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63" y="3509963"/>
            <a:ext cx="3509962" cy="315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363" y="2720975"/>
            <a:ext cx="3536950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ext Box 10"/>
          <p:cNvSpPr txBox="1">
            <a:spLocks noChangeArrowheads="1"/>
          </p:cNvSpPr>
          <p:nvPr/>
        </p:nvSpPr>
        <p:spPr bwMode="auto">
          <a:xfrm>
            <a:off x="1943100" y="152400"/>
            <a:ext cx="4892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156075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4156075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4156075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4156075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4156075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41560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41560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41560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41560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3200" b="1"/>
              <a:t>Monte Carlo simulations</a:t>
            </a:r>
            <a:endParaRPr lang="ru-RU" sz="3200" b="1"/>
          </a:p>
        </p:txBody>
      </p:sp>
      <p:sp>
        <p:nvSpPr>
          <p:cNvPr id="61447" name="Text Box 11"/>
          <p:cNvSpPr txBox="1">
            <a:spLocks noChangeArrowheads="1"/>
          </p:cNvSpPr>
          <p:nvPr/>
        </p:nvSpPr>
        <p:spPr bwMode="auto">
          <a:xfrm>
            <a:off x="390525" y="722313"/>
            <a:ext cx="47434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i="1">
                <a:latin typeface="Arial" pitchFamily="34" charset="0"/>
              </a:rPr>
              <a:t>Example</a:t>
            </a:r>
            <a:r>
              <a:rPr lang="ru-RU" i="1">
                <a:latin typeface="Arial" pitchFamily="34" charset="0"/>
              </a:rPr>
              <a:t>:</a:t>
            </a:r>
            <a:r>
              <a:rPr lang="ru-RU">
                <a:latin typeface="Arial" pitchFamily="34" charset="0"/>
              </a:rPr>
              <a:t> </a:t>
            </a:r>
            <a:endParaRPr lang="en-US">
              <a:latin typeface="Arial" pitchFamily="34" charset="0"/>
            </a:endParaRPr>
          </a:p>
          <a:p>
            <a:pPr eaLnBrk="1" hangingPunct="1"/>
            <a:r>
              <a:rPr lang="en-US" b="1">
                <a:latin typeface="Arial" pitchFamily="34" charset="0"/>
              </a:rPr>
              <a:t>Space distribution of the energy deposit after the </a:t>
            </a:r>
            <a:r>
              <a:rPr lang="ru-RU" b="1" baseline="30000">
                <a:latin typeface="Arial" pitchFamily="34" charset="0"/>
              </a:rPr>
              <a:t>157</a:t>
            </a:r>
            <a:r>
              <a:rPr lang="en-US" b="1">
                <a:latin typeface="Arial" pitchFamily="34" charset="0"/>
              </a:rPr>
              <a:t>Gd(n,</a:t>
            </a:r>
            <a:r>
              <a:rPr lang="en-US" b="1">
                <a:latin typeface="Arial" pitchFamily="34" charset="0"/>
                <a:sym typeface="Symbol type B" pitchFamily="18" charset="2"/>
              </a:rPr>
              <a:t>) reaction</a:t>
            </a:r>
            <a:endParaRPr lang="ru-RU" b="1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9613" y="2895600"/>
            <a:ext cx="7772400" cy="3606800"/>
          </a:xfrm>
        </p:spPr>
        <p:txBody>
          <a:bodyPr/>
          <a:lstStyle/>
          <a:p>
            <a:pPr>
              <a:defRPr/>
            </a:pPr>
            <a:r>
              <a:rPr lang="en-US" sz="7200" cap="none" dirty="0" smtClean="0">
                <a:solidFill>
                  <a:srgbClr val="FF0000"/>
                </a:solidFill>
              </a:rPr>
              <a:t>Start </a:t>
            </a:r>
            <a:br>
              <a:rPr lang="en-US" sz="7200" cap="none" dirty="0" smtClean="0">
                <a:solidFill>
                  <a:srgbClr val="FF0000"/>
                </a:solidFill>
              </a:rPr>
            </a:br>
            <a:r>
              <a:rPr lang="en-US" sz="7200" cap="none" dirty="0" smtClean="0">
                <a:solidFill>
                  <a:srgbClr val="FF0000"/>
                </a:solidFill>
              </a:rPr>
              <a:t>		the real </a:t>
            </a:r>
            <a:br>
              <a:rPr lang="en-US" sz="7200" cap="none" dirty="0" smtClean="0">
                <a:solidFill>
                  <a:srgbClr val="FF0000"/>
                </a:solidFill>
              </a:rPr>
            </a:br>
            <a:r>
              <a:rPr lang="en-US" sz="7200" cap="none" dirty="0" smtClean="0">
                <a:solidFill>
                  <a:srgbClr val="FF0000"/>
                </a:solidFill>
              </a:rPr>
              <a:t>				creation</a:t>
            </a:r>
            <a:r>
              <a:rPr lang="en-US" sz="7200" dirty="0" smtClean="0">
                <a:solidFill>
                  <a:srgbClr val="FF0000"/>
                </a:solidFill>
              </a:rPr>
              <a:t>!</a:t>
            </a:r>
            <a:endParaRPr lang="ru-RU" sz="7200" dirty="0">
              <a:solidFill>
                <a:srgbClr val="FF0000"/>
              </a:solidFill>
            </a:endParaRPr>
          </a:p>
        </p:txBody>
      </p:sp>
      <p:sp>
        <p:nvSpPr>
          <p:cNvPr id="62467" name="Текст 2"/>
          <p:cNvSpPr>
            <a:spLocks noGrp="1"/>
          </p:cNvSpPr>
          <p:nvPr>
            <p:ph type="body" idx="1"/>
          </p:nvPr>
        </p:nvSpPr>
        <p:spPr>
          <a:xfrm>
            <a:off x="849313" y="368300"/>
            <a:ext cx="7772400" cy="2222500"/>
          </a:xfrm>
        </p:spPr>
        <p:txBody>
          <a:bodyPr/>
          <a:lstStyle/>
          <a:p>
            <a:endParaRPr lang="en-US" sz="7200" b="1" smtClean="0"/>
          </a:p>
          <a:p>
            <a:r>
              <a:rPr lang="en-US" sz="4800" b="1" i="1" smtClean="0"/>
              <a:t>		End of 2009:</a:t>
            </a:r>
          </a:p>
          <a:p>
            <a:r>
              <a:rPr lang="en-US" sz="7200" b="1" smtClean="0"/>
              <a:t>Enough of R&amp;D.</a:t>
            </a:r>
            <a:endParaRPr lang="ru-RU" sz="72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88" y="2487613"/>
            <a:ext cx="423862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913" y="2944813"/>
            <a:ext cx="310038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38" y="2459038"/>
            <a:ext cx="41243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3392488"/>
            <a:ext cx="343852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TextBox 5"/>
          <p:cNvSpPr txBox="1">
            <a:spLocks noChangeArrowheads="1"/>
          </p:cNvSpPr>
          <p:nvPr/>
        </p:nvSpPr>
        <p:spPr bwMode="auto">
          <a:xfrm>
            <a:off x="2971800" y="647700"/>
            <a:ext cx="38084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3600"/>
              <a:t>Carriage frames </a:t>
            </a:r>
            <a:endParaRPr lang="ru-RU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7463"/>
            <a:ext cx="93726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nucleus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-57150"/>
            <a:ext cx="9258300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27000" y="1485901"/>
            <a:ext cx="8851900" cy="1943100"/>
          </a:xfrm>
        </p:spPr>
        <p:txBody>
          <a:bodyPr/>
          <a:lstStyle/>
          <a:p>
            <a:r>
              <a:rPr lang="en-US" sz="4800" i="1" dirty="0" smtClean="0">
                <a:solidFill>
                  <a:schemeClr val="bg1"/>
                </a:solidFill>
                <a:latin typeface="Comic Sans MS" pitchFamily="66" charset="0"/>
              </a:rPr>
              <a:t>For the monitoring we needed anything </a:t>
            </a:r>
            <a:r>
              <a:rPr lang="en-US" sz="4800" b="1" i="1" dirty="0" smtClean="0">
                <a:solidFill>
                  <a:schemeClr val="bg1"/>
                </a:solidFill>
                <a:latin typeface="Comic Sans MS" pitchFamily="66" charset="0"/>
              </a:rPr>
              <a:t>simple </a:t>
            </a:r>
            <a:r>
              <a:rPr lang="en-US" sz="4800" i="1" dirty="0" smtClean="0">
                <a:solidFill>
                  <a:schemeClr val="bg1"/>
                </a:solidFill>
                <a:latin typeface="Comic Sans MS" pitchFamily="66" charset="0"/>
              </a:rPr>
              <a:t>and</a:t>
            </a:r>
            <a:r>
              <a:rPr lang="en-US" sz="4800" b="1" i="1" dirty="0" smtClean="0">
                <a:solidFill>
                  <a:schemeClr val="bg1"/>
                </a:solidFill>
                <a:latin typeface="Comic Sans MS" pitchFamily="66" charset="0"/>
              </a:rPr>
              <a:t> reliable</a:t>
            </a:r>
            <a:r>
              <a:rPr lang="en-US" sz="4400" b="1" i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endParaRPr lang="ru-RU" sz="4400" b="1" i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299" y="3860800"/>
            <a:ext cx="5380854" cy="202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465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225"/>
            <a:ext cx="9144000" cy="700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1" name="Freeform 5"/>
          <p:cNvSpPr>
            <a:spLocks/>
          </p:cNvSpPr>
          <p:nvPr/>
        </p:nvSpPr>
        <p:spPr bwMode="auto">
          <a:xfrm>
            <a:off x="4292600" y="177800"/>
            <a:ext cx="4813300" cy="5219700"/>
          </a:xfrm>
          <a:custGeom>
            <a:avLst/>
            <a:gdLst>
              <a:gd name="T0" fmla="*/ 2147483647 w 3032"/>
              <a:gd name="T1" fmla="*/ 0 h 3288"/>
              <a:gd name="T2" fmla="*/ 0 w 3032"/>
              <a:gd name="T3" fmla="*/ 2147483647 h 3288"/>
              <a:gd name="T4" fmla="*/ 2147483647 w 3032"/>
              <a:gd name="T5" fmla="*/ 2147483647 h 3288"/>
              <a:gd name="T6" fmla="*/ 2147483647 w 3032"/>
              <a:gd name="T7" fmla="*/ 2147483647 h 3288"/>
              <a:gd name="T8" fmla="*/ 2147483647 w 3032"/>
              <a:gd name="T9" fmla="*/ 2147483647 h 3288"/>
              <a:gd name="T10" fmla="*/ 2147483647 w 3032"/>
              <a:gd name="T11" fmla="*/ 2147483647 h 3288"/>
              <a:gd name="T12" fmla="*/ 2147483647 w 3032"/>
              <a:gd name="T13" fmla="*/ 2147483647 h 3288"/>
              <a:gd name="T14" fmla="*/ 2147483647 w 3032"/>
              <a:gd name="T15" fmla="*/ 2147483647 h 3288"/>
              <a:gd name="T16" fmla="*/ 2147483647 w 3032"/>
              <a:gd name="T17" fmla="*/ 2147483647 h 3288"/>
              <a:gd name="T18" fmla="*/ 2147483647 w 3032"/>
              <a:gd name="T19" fmla="*/ 2147483647 h 328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032"/>
              <a:gd name="T31" fmla="*/ 0 h 3288"/>
              <a:gd name="T32" fmla="*/ 3032 w 3032"/>
              <a:gd name="T33" fmla="*/ 3288 h 328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032" h="3288">
                <a:moveTo>
                  <a:pt x="2536" y="0"/>
                </a:moveTo>
                <a:lnTo>
                  <a:pt x="0" y="840"/>
                </a:lnTo>
                <a:lnTo>
                  <a:pt x="2368" y="2496"/>
                </a:lnTo>
                <a:lnTo>
                  <a:pt x="2992" y="2248"/>
                </a:lnTo>
                <a:lnTo>
                  <a:pt x="2392" y="2488"/>
                </a:lnTo>
                <a:lnTo>
                  <a:pt x="2392" y="3288"/>
                </a:lnTo>
                <a:lnTo>
                  <a:pt x="3032" y="3040"/>
                </a:lnTo>
                <a:lnTo>
                  <a:pt x="2392" y="3288"/>
                </a:lnTo>
                <a:lnTo>
                  <a:pt x="8" y="1584"/>
                </a:lnTo>
                <a:lnTo>
                  <a:pt x="8" y="824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6742" name="AutoShape 6"/>
          <p:cNvSpPr>
            <a:spLocks noChangeArrowheads="1"/>
          </p:cNvSpPr>
          <p:nvPr/>
        </p:nvSpPr>
        <p:spPr bwMode="auto">
          <a:xfrm>
            <a:off x="1778000" y="660400"/>
            <a:ext cx="1524000" cy="444500"/>
          </a:xfrm>
          <a:prstGeom prst="wedgeRectCallout">
            <a:avLst>
              <a:gd name="adj1" fmla="val 235417"/>
              <a:gd name="adj2" fmla="val 4946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/>
              <a:t>MPPC</a:t>
            </a:r>
            <a:endParaRPr lang="ru-RU"/>
          </a:p>
        </p:txBody>
      </p:sp>
      <p:sp>
        <p:nvSpPr>
          <p:cNvPr id="116743" name="AutoShape 7"/>
          <p:cNvSpPr>
            <a:spLocks noChangeArrowheads="1"/>
          </p:cNvSpPr>
          <p:nvPr/>
        </p:nvSpPr>
        <p:spPr bwMode="auto">
          <a:xfrm>
            <a:off x="419100" y="2387600"/>
            <a:ext cx="2705100" cy="431800"/>
          </a:xfrm>
          <a:prstGeom prst="wedgeRectCallout">
            <a:avLst>
              <a:gd name="adj1" fmla="val 65111"/>
              <a:gd name="adj2" fmla="val 24889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/>
              <a:t>Twisted pair (to PA)</a:t>
            </a:r>
            <a:endParaRPr lang="ru-RU"/>
          </a:p>
        </p:txBody>
      </p:sp>
      <p:sp>
        <p:nvSpPr>
          <p:cNvPr id="116745" name="AutoShape 9"/>
          <p:cNvSpPr>
            <a:spLocks noChangeArrowheads="1"/>
          </p:cNvSpPr>
          <p:nvPr/>
        </p:nvSpPr>
        <p:spPr bwMode="auto">
          <a:xfrm>
            <a:off x="4648200" y="5854700"/>
            <a:ext cx="2197100" cy="469900"/>
          </a:xfrm>
          <a:prstGeom prst="wedgeRectCallout">
            <a:avLst>
              <a:gd name="adj1" fmla="val 5204"/>
              <a:gd name="adj2" fmla="val -45641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116744" name="AutoShape 8"/>
          <p:cNvSpPr>
            <a:spLocks noChangeArrowheads="1"/>
          </p:cNvSpPr>
          <p:nvPr/>
        </p:nvSpPr>
        <p:spPr bwMode="auto">
          <a:xfrm>
            <a:off x="4648200" y="5842000"/>
            <a:ext cx="2209800" cy="469900"/>
          </a:xfrm>
          <a:prstGeom prst="wedgeRectCallout">
            <a:avLst>
              <a:gd name="adj1" fmla="val -169255"/>
              <a:gd name="adj2" fmla="val -52669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/>
              <a:t>2 </a:t>
            </a:r>
            <a:r>
              <a:rPr lang="en-US"/>
              <a:t>fibes to PMT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1" grpId="0" animBg="1"/>
      <p:bldP spid="116742" grpId="0" animBg="1"/>
      <p:bldP spid="116743" grpId="0" animBg="1"/>
      <p:bldP spid="116745" grpId="0" animBg="1"/>
      <p:bldP spid="1167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9225"/>
            <a:ext cx="9144000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Box 3"/>
          <p:cNvSpPr txBox="1">
            <a:spLocks noChangeArrowheads="1"/>
          </p:cNvSpPr>
          <p:nvPr/>
        </p:nvSpPr>
        <p:spPr bwMode="auto">
          <a:xfrm>
            <a:off x="2311400" y="203200"/>
            <a:ext cx="538003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sz="3200" b="1"/>
              <a:t>Mounting table </a:t>
            </a:r>
            <a:br>
              <a:rPr lang="en-US" sz="3200" b="1"/>
            </a:br>
            <a:r>
              <a:rPr lang="en-US" sz="3200" b="1"/>
              <a:t>(with Cu bottom shielding)</a:t>
            </a:r>
            <a:endParaRPr lang="ru-RU" sz="32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363"/>
            <a:ext cx="9144000" cy="611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Box 4"/>
          <p:cNvSpPr txBox="1">
            <a:spLocks noChangeArrowheads="1"/>
          </p:cNvSpPr>
          <p:nvPr/>
        </p:nvSpPr>
        <p:spPr bwMode="auto">
          <a:xfrm>
            <a:off x="1346200" y="0"/>
            <a:ext cx="67500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3600" b="1"/>
              <a:t>Mounting of the first section</a:t>
            </a:r>
            <a:endParaRPr lang="ru-RU" sz="3600" b="1"/>
          </a:p>
          <a:p>
            <a:pPr eaLnBrk="1" hangingPunct="1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475" y="0"/>
            <a:ext cx="9545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"/>
            <a:ext cx="9118600" cy="759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400" y="274638"/>
            <a:ext cx="8280400" cy="5567362"/>
          </a:xfrm>
        </p:spPr>
        <p:txBody>
          <a:bodyPr/>
          <a:lstStyle/>
          <a:p>
            <a:pPr algn="l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 section #0 was dismounted and sent to Moscow (our ITEP-members of the team are playing with it now).</a:t>
            </a:r>
            <a:b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After some corrections we have started production of the sections #1, #2, etc.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18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3600450" y="115888"/>
          <a:ext cx="5475288" cy="674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CorelDRAW" r:id="rId3" imgW="4259961" imgH="5244084" progId="CorelDRAW.Graphic.12">
                  <p:embed/>
                </p:oleObj>
              </mc:Choice>
              <mc:Fallback>
                <p:oleObj name="CorelDRAW" r:id="rId3" imgW="4259961" imgH="5244084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0450" y="115888"/>
                        <a:ext cx="5475288" cy="674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Text Box 8"/>
          <p:cNvSpPr txBox="1">
            <a:spLocks noChangeArrowheads="1"/>
          </p:cNvSpPr>
          <p:nvPr/>
        </p:nvSpPr>
        <p:spPr bwMode="auto">
          <a:xfrm>
            <a:off x="0" y="260350"/>
            <a:ext cx="4464050" cy="1241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aseline="30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000000"/>
                </a:solidFill>
              </a:rPr>
              <a:t>The GEMMA-1 site:</a:t>
            </a:r>
          </a:p>
          <a:p>
            <a:pPr algn="ctr" eaLnBrk="1" hangingPunct="1"/>
            <a:r>
              <a:rPr lang="en-US" sz="2800" b="1" dirty="0" smtClean="0">
                <a:solidFill>
                  <a:srgbClr val="000000"/>
                </a:solidFill>
              </a:rPr>
              <a:t>Reactor unit #2 of the </a:t>
            </a:r>
          </a:p>
          <a:p>
            <a:pPr algn="ctr" eaLnBrk="1" hangingPunct="1"/>
            <a:r>
              <a:rPr lang="en-US" sz="2800" b="1" dirty="0" smtClean="0">
                <a:solidFill>
                  <a:srgbClr val="000000"/>
                </a:solidFill>
              </a:rPr>
              <a:t>“Kalinin” Nuclear Power Plant </a:t>
            </a:r>
          </a:p>
          <a:p>
            <a:pPr algn="ctr" eaLnBrk="1" hangingPunct="1"/>
            <a:r>
              <a:rPr lang="en-US" sz="2800" b="1" dirty="0" smtClean="0">
                <a:solidFill>
                  <a:srgbClr val="000000"/>
                </a:solidFill>
              </a:rPr>
              <a:t>(400 km North from Moscow)</a:t>
            </a:r>
            <a:endParaRPr lang="ru-RU" sz="2800" b="1" dirty="0" smtClean="0">
              <a:solidFill>
                <a:srgbClr val="000000"/>
              </a:solidFill>
            </a:endParaRPr>
          </a:p>
        </p:txBody>
      </p:sp>
      <p:sp>
        <p:nvSpPr>
          <p:cNvPr id="17423" name="Text Box 15"/>
          <p:cNvSpPr txBox="1">
            <a:spLocks noChangeArrowheads="1"/>
          </p:cNvSpPr>
          <p:nvPr/>
        </p:nvSpPr>
        <p:spPr bwMode="auto">
          <a:xfrm>
            <a:off x="323850" y="4541838"/>
            <a:ext cx="3206750" cy="1830387"/>
          </a:xfrm>
          <a:prstGeom prst="rect">
            <a:avLst/>
          </a:prstGeom>
          <a:solidFill>
            <a:schemeClr val="accent1">
              <a:alpha val="6100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90000" tIns="216000" rIns="90000" bIns="144000" anchor="ctr" anchorCtr="1">
            <a:spAutoFit/>
          </a:bodyPr>
          <a:lstStyle/>
          <a:p>
            <a:pPr algn="ctr">
              <a:defRPr/>
            </a:pPr>
            <a:r>
              <a:rPr lang="en-US" sz="2400">
                <a:solidFill>
                  <a:srgbClr val="000099"/>
                </a:solidFill>
                <a:latin typeface="Arial" charset="0"/>
              </a:rPr>
              <a:t>Technological room</a:t>
            </a:r>
          </a:p>
          <a:p>
            <a:pPr algn="ctr">
              <a:defRPr/>
            </a:pPr>
            <a:r>
              <a:rPr lang="en-US" sz="2400">
                <a:solidFill>
                  <a:srgbClr val="000099"/>
                </a:solidFill>
                <a:latin typeface="Arial" charset="0"/>
              </a:rPr>
              <a:t>just under reactor</a:t>
            </a:r>
          </a:p>
          <a:p>
            <a:pPr algn="ctr">
              <a:defRPr/>
            </a:pPr>
            <a:r>
              <a:rPr lang="en-US" sz="2400" b="1"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14 m</a:t>
            </a:r>
            <a:r>
              <a:rPr lang="en-US" sz="240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>
                <a:solidFill>
                  <a:srgbClr val="000099"/>
                </a:solidFill>
                <a:latin typeface="Arial" charset="0"/>
              </a:rPr>
              <a:t>only!</a:t>
            </a:r>
          </a:p>
          <a:p>
            <a:pPr algn="ctr">
              <a:defRPr/>
            </a:pPr>
            <a:r>
              <a:rPr lang="en-US" sz="2400">
                <a:solidFill>
                  <a:srgbClr val="010199"/>
                </a:solidFill>
                <a:latin typeface="Arial" charset="0"/>
              </a:rPr>
              <a:t>2.7</a:t>
            </a:r>
            <a:r>
              <a:rPr lang="en-US" sz="2400">
                <a:solidFill>
                  <a:srgbClr val="010199"/>
                </a:solidFill>
                <a:latin typeface="Arial" charset="0"/>
                <a:sym typeface="Symbol" pitchFamily="18" charset="2"/>
              </a:rPr>
              <a:t>10</a:t>
            </a:r>
            <a:r>
              <a:rPr lang="en-US" sz="2400" baseline="30000">
                <a:solidFill>
                  <a:srgbClr val="010199"/>
                </a:solidFill>
                <a:latin typeface="Arial" charset="0"/>
                <a:sym typeface="Symbol" pitchFamily="18" charset="2"/>
              </a:rPr>
              <a:t>13 </a:t>
            </a:r>
            <a:r>
              <a:rPr lang="en-US" sz="2400">
                <a:solidFill>
                  <a:srgbClr val="010199"/>
                </a:solidFill>
                <a:latin typeface="Arial" charset="0"/>
                <a:sym typeface="Symbol" pitchFamily="18" charset="2"/>
              </a:rPr>
              <a:t>/cm</a:t>
            </a:r>
            <a:r>
              <a:rPr lang="en-US" sz="2400" baseline="30000">
                <a:solidFill>
                  <a:srgbClr val="010199"/>
                </a:solidFill>
                <a:latin typeface="Arial" charset="0"/>
                <a:sym typeface="Symbol" pitchFamily="18" charset="2"/>
              </a:rPr>
              <a:t>2</a:t>
            </a:r>
            <a:r>
              <a:rPr lang="en-US" sz="2400">
                <a:solidFill>
                  <a:srgbClr val="010199"/>
                </a:solidFill>
                <a:latin typeface="Arial" charset="0"/>
                <a:sym typeface="Symbol" pitchFamily="18" charset="2"/>
              </a:rPr>
              <a:t>/s</a:t>
            </a:r>
          </a:p>
        </p:txBody>
      </p:sp>
      <p:sp>
        <p:nvSpPr>
          <p:cNvPr id="17424" name="AutoShape 16"/>
          <p:cNvSpPr>
            <a:spLocks noChangeArrowheads="1"/>
          </p:cNvSpPr>
          <p:nvPr/>
        </p:nvSpPr>
        <p:spPr bwMode="auto">
          <a:xfrm>
            <a:off x="3563938" y="5084763"/>
            <a:ext cx="2376487" cy="792162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>
              <a:alpha val="6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216000" rIns="90000" bIns="144000" anchor="ctr">
            <a:spAutoFit/>
          </a:bodyPr>
          <a:lstStyle/>
          <a:p>
            <a:pPr algn="ctr"/>
            <a:endParaRPr lang="ru-RU" sz="2400" baseline="30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425" name="Line 17"/>
          <p:cNvSpPr>
            <a:spLocks noChangeShapeType="1"/>
          </p:cNvSpPr>
          <p:nvPr/>
        </p:nvSpPr>
        <p:spPr bwMode="auto">
          <a:xfrm flipV="1">
            <a:off x="6156325" y="4437063"/>
            <a:ext cx="215900" cy="936625"/>
          </a:xfrm>
          <a:prstGeom prst="line">
            <a:avLst/>
          </a:prstGeom>
          <a:noFill/>
          <a:ln w="47625">
            <a:solidFill>
              <a:srgbClr val="FF0000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216000" rIns="90000" bIns="144000" anchor="ctr" anchorCtr="1">
            <a:spAutoFit/>
          </a:bodyPr>
          <a:lstStyle/>
          <a:p>
            <a:pPr algn="ctr"/>
            <a:endParaRPr lang="ru-RU" sz="2400" baseline="300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426" name="Text Box 18"/>
          <p:cNvSpPr txBox="1">
            <a:spLocks noChangeArrowheads="1"/>
          </p:cNvSpPr>
          <p:nvPr/>
        </p:nvSpPr>
        <p:spPr bwMode="auto">
          <a:xfrm>
            <a:off x="179388" y="2036763"/>
            <a:ext cx="3960812" cy="1404937"/>
          </a:xfrm>
          <a:prstGeom prst="rect">
            <a:avLst/>
          </a:prstGeom>
          <a:solidFill>
            <a:schemeClr val="accent1">
              <a:alpha val="6100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90000" tIns="216000" rIns="90000" bIns="144000" anchorCtr="1">
            <a:spAutoFit/>
          </a:bodyPr>
          <a:lstStyle/>
          <a:p>
            <a:pPr algn="ctr">
              <a:defRPr/>
            </a:pPr>
            <a:r>
              <a:rPr lang="en-US" sz="2400" dirty="0" smtClean="0">
                <a:solidFill>
                  <a:srgbClr val="010199"/>
                </a:solidFill>
                <a:latin typeface="Arial" charset="0"/>
              </a:rPr>
              <a:t>Overburden </a:t>
            </a:r>
            <a:endParaRPr lang="en-US" sz="2400" dirty="0">
              <a:solidFill>
                <a:srgbClr val="010199"/>
              </a:solidFill>
              <a:latin typeface="Arial" charset="0"/>
            </a:endParaRPr>
          </a:p>
          <a:p>
            <a:pPr algn="ctr">
              <a:defRPr/>
            </a:pPr>
            <a:r>
              <a:rPr lang="en-US" i="1" dirty="0">
                <a:solidFill>
                  <a:srgbClr val="010199"/>
                </a:solidFill>
                <a:latin typeface="Arial" charset="0"/>
              </a:rPr>
              <a:t>(reactor, building, shielding, etc.):</a:t>
            </a:r>
          </a:p>
          <a:p>
            <a:pPr algn="ctr">
              <a:defRPr/>
            </a:pPr>
            <a:r>
              <a:rPr lang="en-US" sz="24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~70 m</a:t>
            </a:r>
            <a:r>
              <a:rPr lang="en-US" sz="2400" dirty="0">
                <a:solidFill>
                  <a:srgbClr val="FFFFFF"/>
                </a:solidFill>
                <a:latin typeface="Arial" charset="0"/>
              </a:rPr>
              <a:t>  </a:t>
            </a:r>
            <a:r>
              <a:rPr lang="en-US" sz="2400" dirty="0">
                <a:solidFill>
                  <a:srgbClr val="000099"/>
                </a:solidFill>
                <a:latin typeface="Arial" charset="0"/>
              </a:rPr>
              <a:t>of  W.E.</a:t>
            </a:r>
            <a:endParaRPr lang="ru-RU" sz="2400" dirty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17427" name="AutoShape 19"/>
          <p:cNvSpPr>
            <a:spLocks noChangeArrowheads="1"/>
          </p:cNvSpPr>
          <p:nvPr/>
        </p:nvSpPr>
        <p:spPr bwMode="auto">
          <a:xfrm rot="1046353">
            <a:off x="6410325" y="254000"/>
            <a:ext cx="863600" cy="5184775"/>
          </a:xfrm>
          <a:prstGeom prst="upDownArrow">
            <a:avLst>
              <a:gd name="adj1" fmla="val 50000"/>
              <a:gd name="adj2" fmla="val 120074"/>
            </a:avLst>
          </a:prstGeom>
          <a:solidFill>
            <a:schemeClr val="accent1">
              <a:alpha val="6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216000" rIns="90000" bIns="144000" anchor="ctr">
            <a:spAutoFit/>
          </a:bodyPr>
          <a:lstStyle/>
          <a:p>
            <a:pPr algn="ctr"/>
            <a:endParaRPr lang="ru-RU" sz="2400" baseline="30000" smtClean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81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3" grpId="0" animBg="1"/>
      <p:bldP spid="17424" grpId="0" animBg="1"/>
      <p:bldP spid="17425" grpId="0" animBg="1"/>
      <p:bldP spid="17426" grpId="0" animBg="1"/>
      <p:bldP spid="174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lab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4150"/>
            <a:ext cx="4972050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900" y="1665288"/>
            <a:ext cx="3781425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Заголовок 3"/>
          <p:cNvSpPr>
            <a:spLocks noGrp="1"/>
          </p:cNvSpPr>
          <p:nvPr>
            <p:ph type="title"/>
          </p:nvPr>
        </p:nvSpPr>
        <p:spPr>
          <a:xfrm>
            <a:off x="165099" y="152400"/>
            <a:ext cx="8810625" cy="1512888"/>
          </a:xfrm>
        </p:spPr>
        <p:txBody>
          <a:bodyPr/>
          <a:lstStyle/>
          <a:p>
            <a:r>
              <a:rPr lang="en-US" sz="2800" dirty="0" smtClean="0">
                <a:latin typeface="Comic Sans MS" pitchFamily="66" charset="0"/>
              </a:rPr>
              <a:t>20 years ago our colleagues from KI were the first who tried to perform the neutrino monitoring</a:t>
            </a:r>
            <a:br>
              <a:rPr lang="en-US" sz="2800" dirty="0" smtClean="0">
                <a:latin typeface="Comic Sans MS" pitchFamily="66" charset="0"/>
              </a:rPr>
            </a:br>
            <a:r>
              <a:rPr lang="en-US" sz="2800" dirty="0" smtClean="0">
                <a:latin typeface="Comic Sans MS" pitchFamily="66" charset="0"/>
              </a:rPr>
              <a:t>RONS (Rovno, UA)  1986-1990</a:t>
            </a:r>
            <a:endParaRPr lang="ru-RU" sz="2800" dirty="0" smtClean="0">
              <a:latin typeface="Comic Sans MS" pitchFamily="66" charset="0"/>
            </a:endParaRPr>
          </a:p>
        </p:txBody>
      </p:sp>
      <p:sp>
        <p:nvSpPr>
          <p:cNvPr id="39941" name="TextBox 4"/>
          <p:cNvSpPr txBox="1">
            <a:spLocks noChangeArrowheads="1"/>
          </p:cNvSpPr>
          <p:nvPr/>
        </p:nvSpPr>
        <p:spPr bwMode="auto">
          <a:xfrm>
            <a:off x="4483100" y="4419600"/>
            <a:ext cx="44926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sz="2800"/>
              <a:t>Liquid scintillator (~1 m</a:t>
            </a:r>
            <a:r>
              <a:rPr lang="en-US" sz="2800" baseline="30000"/>
              <a:t>3</a:t>
            </a:r>
            <a:r>
              <a:rPr lang="en-US" sz="2800"/>
              <a:t>)</a:t>
            </a:r>
          </a:p>
          <a:p>
            <a:pPr algn="ctr" eaLnBrk="1" hangingPunct="1"/>
            <a:r>
              <a:rPr lang="en-US" sz="2800"/>
              <a:t> in a </a:t>
            </a:r>
            <a:r>
              <a:rPr lang="en-US" sz="2800">
                <a:solidFill>
                  <a:srgbClr val="FF0000"/>
                </a:solidFill>
              </a:rPr>
              <a:t>special laboratory </a:t>
            </a:r>
            <a:endParaRPr lang="ru-RU" sz="28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98107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GEMMA background conditions</a:t>
            </a:r>
            <a:endParaRPr lang="ru-RU" smtClean="0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6613"/>
            <a:ext cx="2843213" cy="6021387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en-US" sz="2400" b="1" smtClean="0">
                <a:solidFill>
                  <a:srgbClr val="FF9966"/>
                </a:solidFill>
                <a:effectLst/>
                <a:latin typeface="Arial" pitchFamily="34" charset="0"/>
                <a:sym typeface="Symbol" pitchFamily="18" charset="2"/>
              </a:rPr>
              <a:t></a:t>
            </a:r>
            <a:r>
              <a:rPr lang="en-US" sz="1800" b="1" smtClean="0">
                <a:solidFill>
                  <a:srgbClr val="FF9966"/>
                </a:solidFill>
                <a:effectLst/>
                <a:latin typeface="Arial" pitchFamily="34" charset="0"/>
              </a:rPr>
              <a:t>-rays</a:t>
            </a:r>
            <a:r>
              <a:rPr lang="en-US" sz="1800" b="1" smtClean="0">
                <a:effectLst/>
                <a:latin typeface="Arial" pitchFamily="34" charset="0"/>
              </a:rPr>
              <a:t> </a:t>
            </a:r>
            <a:r>
              <a:rPr lang="en-US" sz="1800" smtClean="0">
                <a:effectLst/>
                <a:latin typeface="Arial" pitchFamily="34" charset="0"/>
              </a:rPr>
              <a:t>were measu- red with Ge detector. The main sources are:</a:t>
            </a:r>
            <a:r>
              <a:rPr lang="en-US" sz="1800" b="1" smtClean="0">
                <a:effectLst/>
                <a:latin typeface="Arial" pitchFamily="34" charset="0"/>
              </a:rPr>
              <a:t>                      </a:t>
            </a:r>
            <a:r>
              <a:rPr lang="en-US" sz="1800" b="1" baseline="26000" smtClean="0">
                <a:solidFill>
                  <a:srgbClr val="FFFF00"/>
                </a:solidFill>
                <a:effectLst/>
                <a:latin typeface="Arial" pitchFamily="34" charset="0"/>
              </a:rPr>
              <a:t>137</a:t>
            </a:r>
            <a:r>
              <a:rPr lang="en-US" sz="1800" b="1" smtClean="0">
                <a:solidFill>
                  <a:srgbClr val="FFFF00"/>
                </a:solidFill>
                <a:effectLst/>
                <a:latin typeface="Arial" pitchFamily="34" charset="0"/>
              </a:rPr>
              <a:t>Cs</a:t>
            </a:r>
            <a:r>
              <a:rPr lang="en-US" sz="1800" b="1" smtClean="0">
                <a:effectLst/>
                <a:latin typeface="Arial" pitchFamily="34" charset="0"/>
              </a:rPr>
              <a:t> ,</a:t>
            </a:r>
            <a:r>
              <a:rPr lang="en-US" sz="1800" b="1" smtClean="0">
                <a:solidFill>
                  <a:srgbClr val="FFFF00"/>
                </a:solidFill>
                <a:effectLst/>
                <a:latin typeface="Arial" pitchFamily="34" charset="0"/>
              </a:rPr>
              <a:t> </a:t>
            </a:r>
            <a:r>
              <a:rPr lang="en-US" sz="1800" b="1" baseline="24000" smtClean="0">
                <a:solidFill>
                  <a:srgbClr val="FFFF00"/>
                </a:solidFill>
                <a:effectLst/>
                <a:latin typeface="Arial" pitchFamily="34" charset="0"/>
              </a:rPr>
              <a:t>60</a:t>
            </a:r>
            <a:r>
              <a:rPr lang="en-US" sz="1800" b="1" smtClean="0">
                <a:solidFill>
                  <a:srgbClr val="FFFF00"/>
                </a:solidFill>
                <a:effectLst/>
                <a:latin typeface="Arial" pitchFamily="34" charset="0"/>
              </a:rPr>
              <a:t>Co</a:t>
            </a:r>
            <a:r>
              <a:rPr lang="en-US" sz="1800" b="1" smtClean="0">
                <a:effectLst/>
                <a:latin typeface="Arial" pitchFamily="34" charset="0"/>
              </a:rPr>
              <a:t>,</a:t>
            </a:r>
            <a:r>
              <a:rPr lang="en-US" sz="1800" b="1" smtClean="0">
                <a:solidFill>
                  <a:srgbClr val="FFFF00"/>
                </a:solidFill>
                <a:effectLst/>
                <a:latin typeface="Arial" pitchFamily="34" charset="0"/>
              </a:rPr>
              <a:t> </a:t>
            </a:r>
            <a:r>
              <a:rPr lang="en-US" sz="1800" b="1" baseline="30000" smtClean="0">
                <a:solidFill>
                  <a:srgbClr val="FFFF00"/>
                </a:solidFill>
                <a:effectLst/>
                <a:latin typeface="Arial" pitchFamily="34" charset="0"/>
              </a:rPr>
              <a:t>134</a:t>
            </a:r>
            <a:r>
              <a:rPr lang="en-US" sz="1800" b="1" smtClean="0">
                <a:solidFill>
                  <a:srgbClr val="FFFF00"/>
                </a:solidFill>
                <a:effectLst/>
                <a:latin typeface="Arial" pitchFamily="34" charset="0"/>
              </a:rPr>
              <a:t>Cs</a:t>
            </a:r>
            <a:r>
              <a:rPr lang="en-US" sz="1800" b="1" smtClean="0">
                <a:effectLst/>
                <a:latin typeface="Arial" pitchFamily="34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endParaRPr lang="en-US" sz="1800" b="1" smtClean="0">
              <a:effectLst/>
              <a:latin typeface="Arial" pitchFamily="34" charset="0"/>
            </a:endParaRPr>
          </a:p>
          <a:p>
            <a:pPr algn="just" eaLnBrk="1" hangingPunct="1">
              <a:lnSpc>
                <a:spcPct val="90000"/>
              </a:lnSpc>
            </a:pPr>
            <a:r>
              <a:rPr lang="en-US" sz="1800" b="1" smtClean="0">
                <a:solidFill>
                  <a:srgbClr val="FF9966"/>
                </a:solidFill>
                <a:effectLst/>
                <a:latin typeface="Arial" pitchFamily="34" charset="0"/>
              </a:rPr>
              <a:t>Neutron</a:t>
            </a:r>
            <a:r>
              <a:rPr lang="en-US" sz="1800" b="1" smtClean="0">
                <a:effectLst/>
                <a:latin typeface="Arial" pitchFamily="34" charset="0"/>
              </a:rPr>
              <a:t> </a:t>
            </a:r>
            <a:r>
              <a:rPr lang="en-US" sz="1800" smtClean="0">
                <a:effectLst/>
                <a:latin typeface="Arial" pitchFamily="34" charset="0"/>
              </a:rPr>
              <a:t>background was measured with </a:t>
            </a:r>
            <a:r>
              <a:rPr lang="en-US" sz="1800" baseline="26000" smtClean="0">
                <a:effectLst/>
                <a:latin typeface="Arial" pitchFamily="34" charset="0"/>
              </a:rPr>
              <a:t>3</a:t>
            </a:r>
            <a:r>
              <a:rPr lang="en-US" sz="1800" smtClean="0">
                <a:effectLst/>
                <a:latin typeface="Arial" pitchFamily="34" charset="0"/>
              </a:rPr>
              <a:t>He counters, i.e., thermal neutrons were counted.</a:t>
            </a:r>
            <a:r>
              <a:rPr lang="ru-RU" sz="1800" smtClean="0">
                <a:effectLst/>
                <a:latin typeface="Arial" pitchFamily="34" charset="0"/>
              </a:rPr>
              <a:t> </a:t>
            </a:r>
            <a:r>
              <a:rPr lang="en-US" sz="1800" smtClean="0">
                <a:effectLst/>
                <a:latin typeface="Arial" pitchFamily="34" charset="0"/>
              </a:rPr>
              <a:t>Their flux at the facility site turned out to be</a:t>
            </a:r>
            <a:r>
              <a:rPr lang="en-US" sz="1800" b="1" smtClean="0">
                <a:effectLst/>
                <a:latin typeface="Arial" pitchFamily="34" charset="0"/>
              </a:rPr>
              <a:t> </a:t>
            </a:r>
            <a:r>
              <a:rPr lang="en-US" sz="1800" b="1" u="sng" smtClean="0">
                <a:solidFill>
                  <a:srgbClr val="FFFF00"/>
                </a:solidFill>
                <a:effectLst/>
                <a:latin typeface="Arial" pitchFamily="34" charset="0"/>
              </a:rPr>
              <a:t>30 times lower</a:t>
            </a:r>
            <a:r>
              <a:rPr lang="en-US" sz="1800" b="1" smtClean="0">
                <a:effectLst/>
                <a:latin typeface="Arial" pitchFamily="34" charset="0"/>
              </a:rPr>
              <a:t> </a:t>
            </a:r>
            <a:r>
              <a:rPr lang="en-US" sz="1800" smtClean="0">
                <a:effectLst/>
                <a:latin typeface="Arial" pitchFamily="34" charset="0"/>
              </a:rPr>
              <a:t>than in the outside laboratory room.</a:t>
            </a:r>
            <a:r>
              <a:rPr lang="en-US" sz="1800" b="1" smtClean="0">
                <a:effectLst/>
                <a:latin typeface="Arial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800" b="1" smtClean="0">
              <a:effectLst/>
              <a:latin typeface="Arial" pitchFamily="34" charset="0"/>
            </a:endParaRPr>
          </a:p>
          <a:p>
            <a:pPr algn="just" eaLnBrk="1" hangingPunct="1">
              <a:lnSpc>
                <a:spcPct val="90000"/>
              </a:lnSpc>
            </a:pPr>
            <a:r>
              <a:rPr lang="en-US" sz="1800" b="1" smtClean="0">
                <a:solidFill>
                  <a:srgbClr val="FF9966"/>
                </a:solidFill>
                <a:effectLst/>
                <a:latin typeface="Arial" pitchFamily="34" charset="0"/>
              </a:rPr>
              <a:t>Charged</a:t>
            </a:r>
            <a:r>
              <a:rPr lang="en-US" sz="1800" smtClean="0">
                <a:effectLst/>
                <a:latin typeface="Arial" pitchFamily="34" charset="0"/>
              </a:rPr>
              <a:t> component of the cosmic radiation (</a:t>
            </a:r>
            <a:r>
              <a:rPr lang="en-US" sz="1800" b="1" smtClean="0">
                <a:solidFill>
                  <a:srgbClr val="FF9966"/>
                </a:solidFill>
                <a:effectLst/>
                <a:latin typeface="Arial" pitchFamily="34" charset="0"/>
              </a:rPr>
              <a:t>muons</a:t>
            </a:r>
            <a:r>
              <a:rPr lang="en-US" sz="1800" smtClean="0">
                <a:effectLst/>
                <a:latin typeface="Arial" pitchFamily="34" charset="0"/>
              </a:rPr>
              <a:t>) was measu-red to be</a:t>
            </a:r>
            <a:r>
              <a:rPr lang="en-US" sz="1800" b="1" smtClean="0">
                <a:effectLst/>
                <a:latin typeface="Arial" pitchFamily="34" charset="0"/>
              </a:rPr>
              <a:t> </a:t>
            </a:r>
            <a:r>
              <a:rPr lang="en-US" sz="1800" b="1" u="sng" smtClean="0">
                <a:solidFill>
                  <a:srgbClr val="FFFF00"/>
                </a:solidFill>
                <a:effectLst/>
                <a:latin typeface="Arial" pitchFamily="34" charset="0"/>
              </a:rPr>
              <a:t>5 times lower</a:t>
            </a:r>
            <a:r>
              <a:rPr lang="en-US" sz="1800" b="1" smtClean="0">
                <a:effectLst/>
                <a:latin typeface="Arial" pitchFamily="34" charset="0"/>
              </a:rPr>
              <a:t>  </a:t>
            </a:r>
            <a:r>
              <a:rPr lang="en-US" sz="1800" smtClean="0">
                <a:effectLst/>
                <a:latin typeface="Arial" pitchFamily="34" charset="0"/>
              </a:rPr>
              <a:t>than  outside.</a:t>
            </a:r>
            <a:r>
              <a:rPr lang="en-US" sz="1800" b="1" smtClean="0">
                <a:effectLst/>
              </a:rPr>
              <a:t> </a:t>
            </a:r>
            <a:endParaRPr lang="ru-RU" sz="1800" b="1" smtClean="0">
              <a:effectLst/>
            </a:endParaRPr>
          </a:p>
        </p:txBody>
      </p:sp>
      <p:pic>
        <p:nvPicPr>
          <p:cNvPr id="7680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36925" y="1052513"/>
            <a:ext cx="5445125" cy="5616575"/>
          </a:xfrm>
        </p:spPr>
      </p:pic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ru-RU" sz="2400" baseline="30000">
              <a:solidFill>
                <a:srgbClr val="FFFFFF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063" y="0"/>
            <a:ext cx="9644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AutoShape 6"/>
          <p:cNvSpPr>
            <a:spLocks noChangeArrowheads="1"/>
          </p:cNvSpPr>
          <p:nvPr/>
        </p:nvSpPr>
        <p:spPr bwMode="auto">
          <a:xfrm rot="10800000">
            <a:off x="5156200" y="2513013"/>
            <a:ext cx="3657600" cy="935037"/>
          </a:xfrm>
          <a:prstGeom prst="rightArrow">
            <a:avLst>
              <a:gd name="adj1" fmla="val 50000"/>
              <a:gd name="adj2" fmla="val 107898"/>
            </a:avLst>
          </a:prstGeom>
          <a:solidFill>
            <a:srgbClr val="00FFFF">
              <a:alpha val="39999"/>
            </a:srgbClr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1748" name="AutoShape 7"/>
          <p:cNvSpPr>
            <a:spLocks noChangeArrowheads="1"/>
          </p:cNvSpPr>
          <p:nvPr/>
        </p:nvSpPr>
        <p:spPr bwMode="auto">
          <a:xfrm>
            <a:off x="5892800" y="1365250"/>
            <a:ext cx="2908300" cy="855663"/>
          </a:xfrm>
          <a:prstGeom prst="leftArrow">
            <a:avLst>
              <a:gd name="adj1" fmla="val 50000"/>
              <a:gd name="adj2" fmla="val 97592"/>
            </a:avLst>
          </a:prstGeom>
          <a:solidFill>
            <a:srgbClr val="00FFFF">
              <a:alpha val="39999"/>
            </a:srgbClr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5781" name="WordArt 8"/>
          <p:cNvSpPr>
            <a:spLocks noChangeArrowheads="1" noChangeShapeType="1" noTextEdit="1"/>
          </p:cNvSpPr>
          <p:nvPr/>
        </p:nvSpPr>
        <p:spPr bwMode="auto">
          <a:xfrm>
            <a:off x="765175" y="511175"/>
            <a:ext cx="128587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КАЭС</a:t>
            </a:r>
          </a:p>
        </p:txBody>
      </p:sp>
      <p:sp>
        <p:nvSpPr>
          <p:cNvPr id="31750" name="Text Box 9"/>
          <p:cNvSpPr txBox="1">
            <a:spLocks noChangeArrowheads="1"/>
          </p:cNvSpPr>
          <p:nvPr/>
        </p:nvSpPr>
        <p:spPr bwMode="auto">
          <a:xfrm>
            <a:off x="8509000" y="1074738"/>
            <a:ext cx="366713" cy="5262562"/>
          </a:xfrm>
          <a:prstGeom prst="rect">
            <a:avLst/>
          </a:prstGeom>
          <a:solidFill>
            <a:srgbClr val="00FFFF"/>
          </a:solidFill>
          <a:ln w="25400">
            <a:solidFill>
              <a:srgbClr val="00008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156075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4156075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4156075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4156075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4156075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41560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41560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41560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41560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sz="2400" b="1"/>
              <a:t>s</a:t>
            </a:r>
          </a:p>
          <a:p>
            <a:pPr algn="ctr" eaLnBrk="1" hangingPunct="1"/>
            <a:r>
              <a:rPr lang="en-US" sz="2400" b="1"/>
              <a:t>i</a:t>
            </a:r>
          </a:p>
          <a:p>
            <a:pPr algn="ctr" eaLnBrk="1" hangingPunct="1"/>
            <a:r>
              <a:rPr lang="en-US" sz="2400" b="1"/>
              <a:t>t</a:t>
            </a:r>
          </a:p>
          <a:p>
            <a:pPr algn="ctr" eaLnBrk="1" hangingPunct="1"/>
            <a:r>
              <a:rPr lang="en-US" sz="2400" b="1"/>
              <a:t>e</a:t>
            </a:r>
          </a:p>
          <a:p>
            <a:pPr algn="ctr" eaLnBrk="1" hangingPunct="1"/>
            <a:endParaRPr lang="en-US" sz="2400" b="1"/>
          </a:p>
          <a:p>
            <a:pPr algn="ctr" eaLnBrk="1" hangingPunct="1"/>
            <a:r>
              <a:rPr lang="en-US" sz="2400" b="1"/>
              <a:t>a</a:t>
            </a:r>
          </a:p>
          <a:p>
            <a:pPr algn="ctr" eaLnBrk="1" hangingPunct="1"/>
            <a:r>
              <a:rPr lang="en-US" sz="2400" b="1"/>
              <a:t>v</a:t>
            </a:r>
          </a:p>
          <a:p>
            <a:pPr algn="ctr" eaLnBrk="1" hangingPunct="1"/>
            <a:r>
              <a:rPr lang="en-US" sz="2400" b="1"/>
              <a:t>a</a:t>
            </a:r>
          </a:p>
          <a:p>
            <a:pPr algn="ctr" eaLnBrk="1" hangingPunct="1"/>
            <a:r>
              <a:rPr lang="en-US" sz="2400" b="1"/>
              <a:t>i</a:t>
            </a:r>
          </a:p>
          <a:p>
            <a:pPr algn="ctr" eaLnBrk="1" hangingPunct="1"/>
            <a:r>
              <a:rPr lang="en-US" sz="2400" b="1"/>
              <a:t>l</a:t>
            </a:r>
          </a:p>
          <a:p>
            <a:pPr algn="ctr" eaLnBrk="1" hangingPunct="1"/>
            <a:r>
              <a:rPr lang="en-US" sz="2400" b="1"/>
              <a:t>a</a:t>
            </a:r>
          </a:p>
          <a:p>
            <a:pPr algn="ctr" eaLnBrk="1" hangingPunct="1"/>
            <a:r>
              <a:rPr lang="en-US" sz="2400" b="1"/>
              <a:t>b</a:t>
            </a:r>
          </a:p>
          <a:p>
            <a:pPr algn="ctr" eaLnBrk="1" hangingPunct="1"/>
            <a:r>
              <a:rPr lang="en-US" sz="2400" b="1"/>
              <a:t>l</a:t>
            </a:r>
          </a:p>
          <a:p>
            <a:pPr algn="ctr" eaLnBrk="1" hangingPunct="1"/>
            <a:r>
              <a:rPr lang="en-US" sz="2400" b="1"/>
              <a:t>e</a:t>
            </a:r>
            <a:endParaRPr lang="ru-RU" sz="2400" b="1"/>
          </a:p>
        </p:txBody>
      </p:sp>
      <p:sp>
        <p:nvSpPr>
          <p:cNvPr id="2" name="Прямоугольная выноска 1"/>
          <p:cNvSpPr/>
          <p:nvPr/>
        </p:nvSpPr>
        <p:spPr>
          <a:xfrm>
            <a:off x="2489200" y="114300"/>
            <a:ext cx="2819400" cy="1092200"/>
          </a:xfrm>
          <a:prstGeom prst="wedgeRectCallout">
            <a:avLst>
              <a:gd name="adj1" fmla="val 68357"/>
              <a:gd name="adj2" fmla="val 10542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be started on Sept. 2011</a:t>
            </a:r>
            <a:endParaRPr lang="ru-RU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ая выноска 2"/>
          <p:cNvSpPr/>
          <p:nvPr/>
        </p:nvSpPr>
        <p:spPr>
          <a:xfrm>
            <a:off x="292100" y="1393824"/>
            <a:ext cx="3048000" cy="1635919"/>
          </a:xfrm>
          <a:prstGeom prst="wedgeRectCallout">
            <a:avLst>
              <a:gd name="adj1" fmla="val 105192"/>
              <a:gd name="adj2" fmla="val 4099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14 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→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10 m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5∙10</a:t>
            </a:r>
            <a:r>
              <a:rPr lang="en-US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13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/cm</a:t>
            </a:r>
            <a:r>
              <a:rPr lang="en-US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/s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animBg="1"/>
      <p:bldP spid="31748" grpId="0" animBg="1"/>
      <p:bldP spid="31750" grpId="0" animBg="1"/>
      <p:bldP spid="2" grpId="0" animBg="1"/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0604">
            <a:off x="-163513" y="-546100"/>
            <a:ext cx="9558338" cy="790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5" y="476250"/>
            <a:ext cx="6600825" cy="621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ext Box 12"/>
          <p:cNvSpPr txBox="1">
            <a:spLocks noChangeArrowheads="1"/>
          </p:cNvSpPr>
          <p:nvPr/>
        </p:nvSpPr>
        <p:spPr bwMode="auto">
          <a:xfrm>
            <a:off x="539750" y="4905375"/>
            <a:ext cx="249396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156075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4156075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4156075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4156075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4156075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41560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41560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41560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41560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010199"/>
                </a:solidFill>
              </a:rPr>
              <a:t>Lifting </a:t>
            </a:r>
          </a:p>
          <a:p>
            <a:pPr eaLnBrk="1" hangingPunct="1"/>
            <a:r>
              <a:rPr lang="en-US" sz="3600" b="1">
                <a:solidFill>
                  <a:srgbClr val="010199"/>
                </a:solidFill>
              </a:rPr>
              <a:t>mechanism</a:t>
            </a:r>
            <a:endParaRPr lang="en-US" sz="5000" b="1">
              <a:solidFill>
                <a:srgbClr val="010199"/>
              </a:solidFill>
            </a:endParaRPr>
          </a:p>
        </p:txBody>
      </p:sp>
      <p:sp>
        <p:nvSpPr>
          <p:cNvPr id="79876" name="Text Box 14"/>
          <p:cNvSpPr txBox="1">
            <a:spLocks noChangeArrowheads="1"/>
          </p:cNvSpPr>
          <p:nvPr/>
        </p:nvSpPr>
        <p:spPr bwMode="auto">
          <a:xfrm>
            <a:off x="971550" y="296863"/>
            <a:ext cx="3446463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216000" rIns="90000" bIns="144000" anchorCtr="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sz="7200" b="1" baseline="30000">
                <a:solidFill>
                  <a:srgbClr val="00C600"/>
                </a:solidFill>
              </a:rPr>
              <a:t>GEMMA-2</a:t>
            </a:r>
            <a:endParaRPr lang="ru-RU" sz="7200" b="1" baseline="30000">
              <a:solidFill>
                <a:srgbClr val="00C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520700"/>
            <a:ext cx="6154738" cy="622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38" y="101600"/>
            <a:ext cx="6418262" cy="622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Выноска-облако 1"/>
          <p:cNvSpPr/>
          <p:nvPr/>
        </p:nvSpPr>
        <p:spPr bwMode="auto">
          <a:xfrm>
            <a:off x="6019800" y="0"/>
            <a:ext cx="2616200" cy="2802212"/>
          </a:xfrm>
          <a:prstGeom prst="cloudCallout">
            <a:avLst>
              <a:gd name="adj1" fmla="val -81513"/>
              <a:gd name="adj2" fmla="val 14460"/>
            </a:avLst>
          </a:prstGeom>
          <a:solidFill>
            <a:schemeClr val="accent1">
              <a:alpha val="61000"/>
            </a:schemeClr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216000" rIns="90000" bIns="1440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u="none" strike="noStrike" cap="none" normalizeH="0" baseline="3000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Could we make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same for the DANSS</a:t>
            </a:r>
            <a:endParaRPr kumimoji="0" lang="ru-RU" sz="2400" b="1" u="none" strike="noStrike" cap="none" normalizeH="0" baseline="3000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514350"/>
            <a:ext cx="6989763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213100"/>
            <a:ext cx="3332162" cy="310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5373688"/>
            <a:ext cx="28082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963" y="5097463"/>
            <a:ext cx="22955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963" y="4835525"/>
            <a:ext cx="22955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963" y="4578350"/>
            <a:ext cx="22955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963" y="4318000"/>
            <a:ext cx="22955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0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963" y="4057650"/>
            <a:ext cx="22955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1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963" y="3797300"/>
            <a:ext cx="22955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2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963" y="3536950"/>
            <a:ext cx="22955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3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3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514350"/>
            <a:ext cx="6989763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5" y="3548063"/>
            <a:ext cx="3332163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978400" y="3797300"/>
            <a:ext cx="3216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800"/>
              <a:t>Lifting mechanism</a:t>
            </a:r>
            <a:endParaRPr lang="ru-RU" sz="2800"/>
          </a:p>
        </p:txBody>
      </p:sp>
      <p:cxnSp>
        <p:nvCxnSpPr>
          <p:cNvPr id="3" name="Прямая со стрелкой 2"/>
          <p:cNvCxnSpPr/>
          <p:nvPr/>
        </p:nvCxnSpPr>
        <p:spPr>
          <a:xfrm flipH="1">
            <a:off x="8521700" y="622300"/>
            <a:ext cx="38100" cy="56007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681825" y="1752600"/>
            <a:ext cx="797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4.1 m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11111E-6 L -0.0007 -0.36759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Заголовок 1"/>
          <p:cNvSpPr>
            <a:spLocks noGrp="1"/>
          </p:cNvSpPr>
          <p:nvPr>
            <p:ph type="ctrTitle"/>
          </p:nvPr>
        </p:nvSpPr>
        <p:spPr>
          <a:xfrm>
            <a:off x="711200" y="0"/>
            <a:ext cx="7772400" cy="1054100"/>
          </a:xfrm>
        </p:spPr>
        <p:txBody>
          <a:bodyPr/>
          <a:lstStyle/>
          <a:p>
            <a:r>
              <a:rPr lang="en-US" sz="3200" smtClean="0">
                <a:latin typeface="Comic Sans MS" pitchFamily="66" charset="0"/>
              </a:rPr>
              <a:t>Important features </a:t>
            </a:r>
            <a:br>
              <a:rPr lang="en-US" sz="3200" smtClean="0">
                <a:latin typeface="Comic Sans MS" pitchFamily="66" charset="0"/>
              </a:rPr>
            </a:br>
            <a:r>
              <a:rPr lang="en-US" sz="2400" i="1" smtClean="0">
                <a:latin typeface="Comic Sans MS" pitchFamily="66" charset="0"/>
              </a:rPr>
              <a:t>(resp. to conventional liquid scint.)</a:t>
            </a:r>
            <a:endParaRPr lang="ru-RU" sz="3200" i="1" smtClean="0">
              <a:latin typeface="Comic Sans MS" pitchFamily="66" charset="0"/>
            </a:endParaRPr>
          </a:p>
        </p:txBody>
      </p:sp>
      <p:sp>
        <p:nvSpPr>
          <p:cNvPr id="83971" name="Подзаголовок 10"/>
          <p:cNvSpPr>
            <a:spLocks noGrp="1"/>
          </p:cNvSpPr>
          <p:nvPr>
            <p:ph type="subTitle" idx="1"/>
          </p:nvPr>
        </p:nvSpPr>
        <p:spPr>
          <a:xfrm>
            <a:off x="304800" y="990600"/>
            <a:ext cx="8648700" cy="5651500"/>
          </a:xfrm>
        </p:spPr>
        <p:txBody>
          <a:bodyPr/>
          <a:lstStyle/>
          <a:p>
            <a:pPr algn="l">
              <a:buFontTx/>
              <a:buChar char="•"/>
            </a:pPr>
            <a:r>
              <a:rPr lang="en-US" sz="2000" u="sng" smtClean="0">
                <a:solidFill>
                  <a:srgbClr val="0000CC"/>
                </a:solidFill>
              </a:rPr>
              <a:t>Handling is much safer</a:t>
            </a:r>
            <a:r>
              <a:rPr lang="en-US" sz="2000" smtClean="0">
                <a:solidFill>
                  <a:srgbClr val="0000CC"/>
                </a:solidFill>
              </a:rPr>
              <a:t> </a:t>
            </a:r>
            <a:r>
              <a:rPr lang="en-US" sz="1800" i="1" smtClean="0"/>
              <a:t>(not caustic, spontaneously igniting, volatile or solvent)</a:t>
            </a:r>
            <a:r>
              <a:rPr lang="en-US" sz="2000" smtClean="0"/>
              <a:t> → no restrictions to move the detector very close to the reactor core → higher neutrino flux → </a:t>
            </a:r>
            <a:r>
              <a:rPr lang="en-US" sz="2000" b="1" smtClean="0"/>
              <a:t>better sensitivity</a:t>
            </a:r>
            <a:r>
              <a:rPr lang="en-US" sz="2000" smtClean="0"/>
              <a:t>.</a:t>
            </a:r>
          </a:p>
          <a:p>
            <a:pPr algn="l">
              <a:buFontTx/>
              <a:buChar char="•"/>
            </a:pPr>
            <a:r>
              <a:rPr lang="en-US" sz="2000" u="sng" smtClean="0">
                <a:solidFill>
                  <a:srgbClr val="0000CC"/>
                </a:solidFill>
              </a:rPr>
              <a:t>High segmentation</a:t>
            </a:r>
            <a:r>
              <a:rPr lang="en-US" sz="2000" smtClean="0"/>
              <a:t> (2500 cells) → space information → better IBD-signature → stronger </a:t>
            </a:r>
            <a:r>
              <a:rPr lang="en-US" sz="2000" b="1" smtClean="0"/>
              <a:t>BCKG suppression</a:t>
            </a:r>
            <a:r>
              <a:rPr lang="en-US" sz="2000" smtClean="0"/>
              <a:t>.</a:t>
            </a:r>
          </a:p>
          <a:p>
            <a:pPr algn="l">
              <a:buFontTx/>
              <a:buChar char="•"/>
            </a:pPr>
            <a:r>
              <a:rPr lang="en-US" sz="2000" u="sng" smtClean="0">
                <a:solidFill>
                  <a:srgbClr val="0000CC"/>
                </a:solidFill>
              </a:rPr>
              <a:t>PS</a:t>
            </a:r>
            <a:r>
              <a:rPr lang="en-US" sz="2000" smtClean="0"/>
              <a:t> is not doped with Gd, but </a:t>
            </a:r>
            <a:r>
              <a:rPr lang="en-US" sz="2000" u="sng" smtClean="0">
                <a:solidFill>
                  <a:srgbClr val="0000CC"/>
                </a:solidFill>
              </a:rPr>
              <a:t>interlayed</a:t>
            </a:r>
            <a:r>
              <a:rPr lang="en-US" sz="2000" smtClean="0"/>
              <a:t> with it → better </a:t>
            </a:r>
            <a:r>
              <a:rPr lang="en-US" sz="2000" b="1" smtClean="0"/>
              <a:t>quality</a:t>
            </a:r>
            <a:r>
              <a:rPr lang="en-US" sz="2000" smtClean="0"/>
              <a:t> and </a:t>
            </a:r>
            <a:r>
              <a:rPr lang="en-US" sz="2000" b="1" smtClean="0"/>
              <a:t>stability</a:t>
            </a:r>
            <a:r>
              <a:rPr lang="en-US" sz="2000" smtClean="0"/>
              <a:t> of the scintillator.</a:t>
            </a:r>
          </a:p>
          <a:p>
            <a:pPr algn="l">
              <a:buFontTx/>
              <a:buChar char="•"/>
            </a:pPr>
            <a:r>
              <a:rPr lang="en-US" sz="2000" u="sng" smtClean="0">
                <a:solidFill>
                  <a:srgbClr val="0000CC"/>
                </a:solidFill>
              </a:rPr>
              <a:t>WLS-fibers</a:t>
            </a:r>
            <a:r>
              <a:rPr lang="en-US" sz="2000" smtClean="0"/>
              <a:t> improve homogeneity of light-collection → better </a:t>
            </a:r>
            <a:r>
              <a:rPr lang="en-US" sz="2000" b="1" smtClean="0"/>
              <a:t>energy resolution</a:t>
            </a:r>
            <a:r>
              <a:rPr lang="en-US" sz="2000" smtClean="0"/>
              <a:t>. </a:t>
            </a:r>
          </a:p>
          <a:p>
            <a:pPr algn="l">
              <a:buFontTx/>
              <a:buChar char="•"/>
            </a:pPr>
            <a:r>
              <a:rPr lang="en-US" sz="2000" smtClean="0"/>
              <a:t>Each cell in a module is looked through with both </a:t>
            </a:r>
            <a:r>
              <a:rPr lang="en-US" sz="2000" u="sng" smtClean="0">
                <a:solidFill>
                  <a:srgbClr val="0000CC"/>
                </a:solidFill>
              </a:rPr>
              <a:t>individual MPPC</a:t>
            </a:r>
            <a:r>
              <a:rPr lang="en-US" sz="2000" smtClean="0"/>
              <a:t> </a:t>
            </a:r>
            <a:r>
              <a:rPr lang="en-US" sz="2000" i="1" smtClean="0"/>
              <a:t>(high QE, but bad noise and range)</a:t>
            </a:r>
            <a:r>
              <a:rPr lang="en-US" sz="2000" smtClean="0"/>
              <a:t> and </a:t>
            </a:r>
            <a:r>
              <a:rPr lang="en-US" sz="2000" u="sng" smtClean="0">
                <a:solidFill>
                  <a:srgbClr val="0000CC"/>
                </a:solidFill>
              </a:rPr>
              <a:t>common PMT</a:t>
            </a:r>
            <a:r>
              <a:rPr lang="en-US" sz="2000" smtClean="0">
                <a:solidFill>
                  <a:srgbClr val="0000CC"/>
                </a:solidFill>
              </a:rPr>
              <a:t> </a:t>
            </a:r>
            <a:r>
              <a:rPr lang="en-US" sz="2000" i="1" smtClean="0"/>
              <a:t>(lower QE, but better range and stability) </a:t>
            </a:r>
            <a:r>
              <a:rPr lang="en-US" sz="2000" smtClean="0"/>
              <a:t>→ coincidence mode and combination of </a:t>
            </a:r>
            <a:r>
              <a:rPr lang="en-US" sz="2000" b="1" smtClean="0"/>
              <a:t>PMT and MPPC advantages</a:t>
            </a:r>
            <a:r>
              <a:rPr lang="en-US" sz="2000" smtClean="0"/>
              <a:t>.</a:t>
            </a:r>
          </a:p>
          <a:p>
            <a:pPr algn="l">
              <a:buFontTx/>
              <a:buChar char="•"/>
            </a:pPr>
            <a:r>
              <a:rPr lang="en-US" sz="2000" u="sng" smtClean="0">
                <a:solidFill>
                  <a:srgbClr val="0000CC"/>
                </a:solidFill>
              </a:rPr>
              <a:t>Sectional structure</a:t>
            </a:r>
            <a:r>
              <a:rPr lang="en-US" sz="2000" smtClean="0">
                <a:solidFill>
                  <a:srgbClr val="0000CC"/>
                </a:solidFill>
              </a:rPr>
              <a:t>  </a:t>
            </a:r>
            <a:r>
              <a:rPr lang="en-US" sz="2000" smtClean="0"/>
              <a:t>→ possibility of </a:t>
            </a:r>
            <a:r>
              <a:rPr lang="en-US" sz="2000" b="1" smtClean="0"/>
              <a:t>“partial” operation</a:t>
            </a:r>
            <a:r>
              <a:rPr lang="en-US" sz="2000" smtClean="0"/>
              <a:t>, </a:t>
            </a:r>
            <a:r>
              <a:rPr lang="en-US" sz="2000" b="1" smtClean="0"/>
              <a:t>renewal</a:t>
            </a:r>
            <a:r>
              <a:rPr lang="en-US" sz="2000" smtClean="0"/>
              <a:t> and </a:t>
            </a:r>
            <a:r>
              <a:rPr lang="en-US" sz="2000" b="1" smtClean="0"/>
              <a:t>upgrade</a:t>
            </a:r>
            <a:r>
              <a:rPr lang="en-US" sz="2000" smtClean="0"/>
              <a:t>.</a:t>
            </a:r>
          </a:p>
          <a:p>
            <a:pPr algn="l">
              <a:buFontTx/>
              <a:buChar char="•"/>
            </a:pPr>
            <a:r>
              <a:rPr lang="en-US" sz="2000" smtClean="0"/>
              <a:t>Use of </a:t>
            </a:r>
            <a:r>
              <a:rPr lang="en-US" sz="2000" u="sng" smtClean="0">
                <a:solidFill>
                  <a:srgbClr val="0000CC"/>
                </a:solidFill>
              </a:rPr>
              <a:t>lifting mechanism</a:t>
            </a:r>
            <a:r>
              <a:rPr lang="en-US" sz="2000" smtClean="0"/>
              <a:t> → measurements at </a:t>
            </a:r>
            <a:r>
              <a:rPr lang="en-US" sz="2000" b="1" smtClean="0"/>
              <a:t>different distance </a:t>
            </a:r>
            <a:r>
              <a:rPr lang="en-US" sz="2000" smtClean="0"/>
              <a:t>→ more </a:t>
            </a:r>
            <a:r>
              <a:rPr lang="en-US" sz="2000" b="1" smtClean="0"/>
              <a:t>reliable data interpretation</a:t>
            </a:r>
            <a:r>
              <a:rPr lang="en-US" sz="2000" smtClean="0"/>
              <a:t>.</a:t>
            </a:r>
            <a:endParaRPr lang="ru-RU" sz="20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76300"/>
          </a:xfrm>
        </p:spPr>
        <p:txBody>
          <a:bodyPr/>
          <a:lstStyle/>
          <a:p>
            <a:pPr eaLnBrk="1" hangingPunct="1">
              <a:defRPr/>
            </a:pPr>
            <a:r>
              <a:rPr lang="en-US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Expected parameters:</a:t>
            </a:r>
            <a:endParaRPr lang="ru-RU" u="sng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059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44500" y="1066800"/>
            <a:ext cx="8470900" cy="5638800"/>
          </a:xfrm>
        </p:spPr>
        <p:txBody>
          <a:bodyPr/>
          <a:lstStyle/>
          <a:p>
            <a:pPr eaLnBrk="1" hangingPunct="1"/>
            <a:r>
              <a:rPr lang="en-US" smtClean="0"/>
              <a:t>Sensitive volume</a:t>
            </a:r>
            <a:r>
              <a:rPr lang="ru-RU" smtClean="0"/>
              <a:t>:  </a:t>
            </a:r>
            <a:r>
              <a:rPr lang="ru-RU" smtClean="0">
                <a:solidFill>
                  <a:srgbClr val="0000CC"/>
                </a:solidFill>
              </a:rPr>
              <a:t>1 </a:t>
            </a:r>
            <a:r>
              <a:rPr lang="en-US" smtClean="0">
                <a:solidFill>
                  <a:srgbClr val="0000CC"/>
                </a:solidFill>
              </a:rPr>
              <a:t>m</a:t>
            </a:r>
            <a:r>
              <a:rPr lang="ru-RU" b="1" baseline="30000" smtClean="0">
                <a:solidFill>
                  <a:srgbClr val="0000CC"/>
                </a:solidFill>
              </a:rPr>
              <a:t>3</a:t>
            </a:r>
            <a:endParaRPr lang="ru-RU" b="1" smtClean="0">
              <a:solidFill>
                <a:srgbClr val="0000CC"/>
              </a:solidFill>
            </a:endParaRPr>
          </a:p>
          <a:p>
            <a:pPr eaLnBrk="1" hangingPunct="1"/>
            <a:r>
              <a:rPr lang="en-US" smtClean="0"/>
              <a:t>Composition</a:t>
            </a:r>
            <a:r>
              <a:rPr lang="ru-RU" smtClean="0"/>
              <a:t>: 5 </a:t>
            </a:r>
            <a:r>
              <a:rPr lang="en-US" smtClean="0"/>
              <a:t>sections</a:t>
            </a:r>
            <a:r>
              <a:rPr lang="ru-RU" smtClean="0"/>
              <a:t> (1</a:t>
            </a:r>
            <a:r>
              <a:rPr lang="en-US" smtClean="0"/>
              <a:t>m</a:t>
            </a:r>
            <a:r>
              <a:rPr lang="ru-RU" smtClean="0"/>
              <a:t> </a:t>
            </a:r>
            <a:r>
              <a:rPr lang="en-US" smtClean="0">
                <a:cs typeface="Arial" pitchFamily="34" charset="0"/>
              </a:rPr>
              <a:t>×</a:t>
            </a:r>
            <a:r>
              <a:rPr lang="ru-RU" smtClean="0">
                <a:cs typeface="Arial" pitchFamily="34" charset="0"/>
              </a:rPr>
              <a:t> 1</a:t>
            </a:r>
            <a:r>
              <a:rPr lang="en-US" smtClean="0">
                <a:cs typeface="Arial" pitchFamily="34" charset="0"/>
              </a:rPr>
              <a:t>m</a:t>
            </a:r>
            <a:r>
              <a:rPr lang="ru-RU" smtClean="0">
                <a:cs typeface="Arial" pitchFamily="34" charset="0"/>
              </a:rPr>
              <a:t> </a:t>
            </a:r>
            <a:r>
              <a:rPr lang="en-US" smtClean="0">
                <a:cs typeface="Arial" pitchFamily="34" charset="0"/>
              </a:rPr>
              <a:t>×</a:t>
            </a:r>
            <a:r>
              <a:rPr lang="ru-RU" smtClean="0">
                <a:cs typeface="Arial" pitchFamily="34" charset="0"/>
              </a:rPr>
              <a:t> 0.2</a:t>
            </a:r>
            <a:r>
              <a:rPr lang="en-US" smtClean="0">
                <a:cs typeface="Arial" pitchFamily="34" charset="0"/>
              </a:rPr>
              <a:t>m</a:t>
            </a:r>
            <a:r>
              <a:rPr lang="ru-RU" smtClean="0">
                <a:cs typeface="Arial" pitchFamily="34" charset="0"/>
              </a:rPr>
              <a:t>)</a:t>
            </a:r>
            <a:endParaRPr lang="en-US" smtClean="0">
              <a:cs typeface="Arial" pitchFamily="34" charset="0"/>
            </a:endParaRPr>
          </a:p>
          <a:p>
            <a:pPr eaLnBrk="1" hangingPunct="1">
              <a:buFontTx/>
              <a:buNone/>
            </a:pPr>
            <a:r>
              <a:rPr lang="en-US" smtClean="0">
                <a:cs typeface="Arial" pitchFamily="34" charset="0"/>
              </a:rPr>
              <a:t>			   or 10 sections (</a:t>
            </a:r>
            <a:r>
              <a:rPr lang="ru-RU" smtClean="0"/>
              <a:t>1</a:t>
            </a:r>
            <a:r>
              <a:rPr lang="en-US" smtClean="0"/>
              <a:t>m</a:t>
            </a:r>
            <a:r>
              <a:rPr lang="ru-RU" smtClean="0"/>
              <a:t> </a:t>
            </a:r>
            <a:r>
              <a:rPr lang="en-US" smtClean="0">
                <a:cs typeface="Arial" pitchFamily="34" charset="0"/>
              </a:rPr>
              <a:t>×</a:t>
            </a:r>
            <a:r>
              <a:rPr lang="ru-RU" smtClean="0">
                <a:cs typeface="Arial" pitchFamily="34" charset="0"/>
              </a:rPr>
              <a:t> 1</a:t>
            </a:r>
            <a:r>
              <a:rPr lang="en-US" smtClean="0">
                <a:cs typeface="Arial" pitchFamily="34" charset="0"/>
              </a:rPr>
              <a:t>m</a:t>
            </a:r>
            <a:r>
              <a:rPr lang="ru-RU" smtClean="0">
                <a:cs typeface="Arial" pitchFamily="34" charset="0"/>
              </a:rPr>
              <a:t> </a:t>
            </a:r>
            <a:r>
              <a:rPr lang="en-US" smtClean="0">
                <a:cs typeface="Arial" pitchFamily="34" charset="0"/>
              </a:rPr>
              <a:t>×</a:t>
            </a:r>
            <a:r>
              <a:rPr lang="ru-RU" smtClean="0">
                <a:cs typeface="Arial" pitchFamily="34" charset="0"/>
              </a:rPr>
              <a:t> 0.</a:t>
            </a:r>
            <a:r>
              <a:rPr lang="en-US" smtClean="0">
                <a:cs typeface="Arial" pitchFamily="34" charset="0"/>
              </a:rPr>
              <a:t>1m</a:t>
            </a:r>
            <a:r>
              <a:rPr lang="ru-RU" smtClean="0">
                <a:cs typeface="Arial" pitchFamily="34" charset="0"/>
              </a:rPr>
              <a:t>)</a:t>
            </a:r>
            <a:endParaRPr lang="en-US" smtClean="0">
              <a:cs typeface="Arial" pitchFamily="34" charset="0"/>
            </a:endParaRPr>
          </a:p>
          <a:p>
            <a:pPr eaLnBrk="1" hangingPunct="1">
              <a:buFontTx/>
              <a:buNone/>
            </a:pPr>
            <a:r>
              <a:rPr lang="ru-RU" sz="2800" smtClean="0">
                <a:cs typeface="Arial" pitchFamily="34" charset="0"/>
              </a:rPr>
              <a:t>           </a:t>
            </a:r>
            <a:r>
              <a:rPr lang="en-US" sz="2800" smtClean="0">
                <a:cs typeface="Arial" pitchFamily="34" charset="0"/>
              </a:rPr>
              <a:t>of</a:t>
            </a:r>
            <a:r>
              <a:rPr lang="ru-RU" sz="2800" smtClean="0">
                <a:cs typeface="Arial" pitchFamily="34" charset="0"/>
              </a:rPr>
              <a:t> (5</a:t>
            </a:r>
            <a:r>
              <a:rPr lang="en-US" sz="2800" b="1" smtClean="0">
                <a:cs typeface="Arial" pitchFamily="34" charset="0"/>
              </a:rPr>
              <a:t>X</a:t>
            </a:r>
            <a:r>
              <a:rPr lang="en-US" sz="2800" smtClean="0">
                <a:cs typeface="Arial" pitchFamily="34" charset="0"/>
              </a:rPr>
              <a:t> + 5</a:t>
            </a:r>
            <a:r>
              <a:rPr lang="en-US" sz="2800" b="1" smtClean="0">
                <a:cs typeface="Arial" pitchFamily="34" charset="0"/>
              </a:rPr>
              <a:t>Y</a:t>
            </a:r>
            <a:r>
              <a:rPr lang="en-US" sz="2800" smtClean="0">
                <a:cs typeface="Arial" pitchFamily="34" charset="0"/>
              </a:rPr>
              <a:t>)</a:t>
            </a:r>
            <a:r>
              <a:rPr lang="ru-RU" sz="2800" smtClean="0">
                <a:cs typeface="Arial" pitchFamily="34" charset="0"/>
              </a:rPr>
              <a:t> </a:t>
            </a:r>
            <a:r>
              <a:rPr lang="en-US" sz="2800" smtClean="0">
                <a:cs typeface="Arial" pitchFamily="34" charset="0"/>
              </a:rPr>
              <a:t>modules</a:t>
            </a:r>
            <a:r>
              <a:rPr lang="ru-RU" sz="2800" smtClean="0">
                <a:cs typeface="Arial" pitchFamily="34" charset="0"/>
              </a:rPr>
              <a:t> = </a:t>
            </a:r>
            <a:r>
              <a:rPr lang="ru-RU" sz="2800" smtClean="0">
                <a:solidFill>
                  <a:srgbClr val="0000CC"/>
                </a:solidFill>
                <a:cs typeface="Arial" pitchFamily="34" charset="0"/>
              </a:rPr>
              <a:t>2500</a:t>
            </a:r>
            <a:r>
              <a:rPr lang="ru-RU" sz="2800" smtClean="0">
                <a:cs typeface="Arial" pitchFamily="34" charset="0"/>
              </a:rPr>
              <a:t> </a:t>
            </a:r>
            <a:r>
              <a:rPr lang="en-US" sz="2800" smtClean="0">
                <a:cs typeface="Arial" pitchFamily="34" charset="0"/>
              </a:rPr>
              <a:t>scint</a:t>
            </a:r>
            <a:r>
              <a:rPr lang="ru-RU" sz="2800" smtClean="0">
                <a:cs typeface="Arial" pitchFamily="34" charset="0"/>
              </a:rPr>
              <a:t>. </a:t>
            </a:r>
            <a:r>
              <a:rPr lang="en-US" sz="2800" smtClean="0">
                <a:cs typeface="Arial" pitchFamily="34" charset="0"/>
              </a:rPr>
              <a:t>strips</a:t>
            </a:r>
            <a:r>
              <a:rPr lang="ru-RU" sz="2800" smtClean="0">
                <a:cs typeface="Arial" pitchFamily="34" charset="0"/>
              </a:rPr>
              <a:t>  	</a:t>
            </a:r>
            <a:r>
              <a:rPr lang="en-US" sz="2800" i="1" smtClean="0">
                <a:cs typeface="Arial" pitchFamily="34" charset="0"/>
              </a:rPr>
              <a:t>{ </a:t>
            </a:r>
            <a:r>
              <a:rPr lang="ru-RU" sz="2800" i="1" smtClean="0">
                <a:cs typeface="Arial" pitchFamily="34" charset="0"/>
              </a:rPr>
              <a:t>1 </a:t>
            </a:r>
            <a:r>
              <a:rPr lang="en-US" sz="2800" i="1" smtClean="0">
                <a:cs typeface="Arial" pitchFamily="34" charset="0"/>
              </a:rPr>
              <a:t>module</a:t>
            </a:r>
            <a:r>
              <a:rPr lang="ru-RU" sz="2800" i="1" smtClean="0">
                <a:cs typeface="Arial" pitchFamily="34" charset="0"/>
              </a:rPr>
              <a:t> = 5 </a:t>
            </a:r>
            <a:r>
              <a:rPr lang="en-US" sz="2800" i="1" smtClean="0">
                <a:cs typeface="Arial" pitchFamily="34" charset="0"/>
              </a:rPr>
              <a:t>×</a:t>
            </a:r>
            <a:r>
              <a:rPr lang="ru-RU" sz="2800" i="1" smtClean="0">
                <a:cs typeface="Arial" pitchFamily="34" charset="0"/>
              </a:rPr>
              <a:t> 10 = 50 </a:t>
            </a:r>
            <a:r>
              <a:rPr lang="en-US" sz="2800" i="1" smtClean="0">
                <a:cs typeface="Arial" pitchFamily="34" charset="0"/>
              </a:rPr>
              <a:t>strips }</a:t>
            </a:r>
          </a:p>
          <a:p>
            <a:pPr eaLnBrk="1" hangingPunct="1"/>
            <a:r>
              <a:rPr lang="en-US" smtClean="0"/>
              <a:t>IBD detection efficiency</a:t>
            </a:r>
            <a:r>
              <a:rPr lang="ru-RU" smtClean="0"/>
              <a:t>: </a:t>
            </a:r>
            <a:r>
              <a:rPr lang="en-US" b="1" smtClean="0">
                <a:solidFill>
                  <a:srgbClr val="FF0000"/>
                </a:solidFill>
              </a:rPr>
              <a:t>74</a:t>
            </a:r>
            <a:r>
              <a:rPr lang="ru-RU" b="1" smtClean="0">
                <a:solidFill>
                  <a:srgbClr val="FF0000"/>
                </a:solidFill>
              </a:rPr>
              <a:t>%</a:t>
            </a:r>
          </a:p>
          <a:p>
            <a:pPr eaLnBrk="1" hangingPunct="1"/>
            <a:r>
              <a:rPr lang="en-US" smtClean="0"/>
              <a:t>Count rate</a:t>
            </a:r>
            <a:r>
              <a:rPr lang="ru-RU" smtClean="0"/>
              <a:t>: </a:t>
            </a:r>
            <a:r>
              <a:rPr lang="ru-RU" b="1" smtClean="0">
                <a:solidFill>
                  <a:srgbClr val="FF0000"/>
                </a:solidFill>
              </a:rPr>
              <a:t>9200 </a:t>
            </a:r>
            <a:r>
              <a:rPr lang="en-US" b="1" smtClean="0">
                <a:solidFill>
                  <a:srgbClr val="FF0000"/>
                </a:solidFill>
              </a:rPr>
              <a:t>IBD-events per day</a:t>
            </a:r>
            <a:endParaRPr lang="ru-RU" b="1" smtClean="0">
              <a:solidFill>
                <a:srgbClr val="FF0000"/>
              </a:solidFill>
            </a:endParaRPr>
          </a:p>
          <a:p>
            <a:pPr eaLnBrk="1" hangingPunct="1"/>
            <a:r>
              <a:rPr lang="en-US" smtClean="0"/>
              <a:t>Background</a:t>
            </a:r>
            <a:r>
              <a:rPr lang="ru-RU" smtClean="0"/>
              <a:t>: </a:t>
            </a:r>
            <a:r>
              <a:rPr lang="ru-RU" smtClean="0">
                <a:solidFill>
                  <a:srgbClr val="0000CC"/>
                </a:solidFill>
              </a:rPr>
              <a:t>40-50 </a:t>
            </a:r>
            <a:r>
              <a:rPr lang="en-US" smtClean="0">
                <a:solidFill>
                  <a:srgbClr val="0000CC"/>
                </a:solidFill>
              </a:rPr>
              <a:t>events per day</a:t>
            </a:r>
            <a:endParaRPr lang="ru-RU" smtClean="0">
              <a:solidFill>
                <a:srgbClr val="0000CC"/>
              </a:solidFill>
            </a:endParaRPr>
          </a:p>
          <a:p>
            <a:pPr eaLnBrk="1" hangingPunct="1"/>
            <a:r>
              <a:rPr lang="en-US" smtClean="0"/>
              <a:t>Due date</a:t>
            </a:r>
            <a:r>
              <a:rPr lang="ru-RU" smtClean="0"/>
              <a:t>: 	</a:t>
            </a:r>
            <a:r>
              <a:rPr lang="en-US" smtClean="0"/>
              <a:t>section</a:t>
            </a:r>
            <a:r>
              <a:rPr lang="ru-RU" smtClean="0"/>
              <a:t> №</a:t>
            </a:r>
            <a:r>
              <a:rPr lang="en-US" smtClean="0"/>
              <a:t>0</a:t>
            </a:r>
            <a:r>
              <a:rPr lang="ru-RU" smtClean="0"/>
              <a:t> 	– </a:t>
            </a:r>
            <a:r>
              <a:rPr lang="en-US" b="1" i="1" smtClean="0">
                <a:solidFill>
                  <a:srgbClr val="FF0000"/>
                </a:solidFill>
              </a:rPr>
              <a:t>Feb 2</a:t>
            </a:r>
            <a:r>
              <a:rPr lang="ru-RU" b="1" i="1" smtClean="0">
                <a:solidFill>
                  <a:srgbClr val="FF0000"/>
                </a:solidFill>
              </a:rPr>
              <a:t>0</a:t>
            </a:r>
            <a:r>
              <a:rPr lang="en-US" b="1" i="1" smtClean="0">
                <a:solidFill>
                  <a:srgbClr val="FF0000"/>
                </a:solidFill>
              </a:rPr>
              <a:t>1</a:t>
            </a:r>
            <a:r>
              <a:rPr lang="ru-RU" b="1" i="1" smtClean="0">
                <a:solidFill>
                  <a:srgbClr val="FF0000"/>
                </a:solidFill>
              </a:rPr>
              <a:t>0</a:t>
            </a:r>
          </a:p>
          <a:p>
            <a:pPr eaLnBrk="1" hangingPunct="1">
              <a:buFontTx/>
              <a:buNone/>
            </a:pPr>
            <a:r>
              <a:rPr lang="ru-RU" smtClean="0"/>
              <a:t>	</a:t>
            </a:r>
            <a:r>
              <a:rPr lang="en-US" smtClean="0"/>
              <a:t>sections</a:t>
            </a:r>
            <a:r>
              <a:rPr lang="ru-RU" smtClean="0"/>
              <a:t> №</a:t>
            </a:r>
            <a:r>
              <a:rPr lang="en-US" smtClean="0"/>
              <a:t>1</a:t>
            </a:r>
            <a:r>
              <a:rPr lang="ru-RU" smtClean="0"/>
              <a:t>-</a:t>
            </a:r>
            <a:r>
              <a:rPr lang="en-US" smtClean="0"/>
              <a:t>3</a:t>
            </a:r>
            <a:r>
              <a:rPr lang="ru-RU" smtClean="0"/>
              <a:t> – </a:t>
            </a:r>
            <a:r>
              <a:rPr lang="ru-RU" b="1" i="1" smtClean="0">
                <a:solidFill>
                  <a:srgbClr val="FF0000"/>
                </a:solidFill>
              </a:rPr>
              <a:t>201</a:t>
            </a:r>
            <a:r>
              <a:rPr lang="en-US" b="1" i="1" smtClean="0">
                <a:solidFill>
                  <a:srgbClr val="FF0000"/>
                </a:solidFill>
              </a:rPr>
              <a:t>1</a:t>
            </a:r>
            <a:r>
              <a:rPr lang="ru-RU" smtClean="0"/>
              <a:t> </a:t>
            </a:r>
            <a:r>
              <a:rPr lang="en-US" smtClean="0"/>
              <a:t>   </a:t>
            </a:r>
            <a:r>
              <a:rPr lang="ru-RU" smtClean="0"/>
              <a:t>№</a:t>
            </a:r>
            <a:r>
              <a:rPr lang="en-US" smtClean="0"/>
              <a:t>4</a:t>
            </a:r>
            <a:r>
              <a:rPr lang="ru-RU" smtClean="0"/>
              <a:t>-</a:t>
            </a:r>
            <a:r>
              <a:rPr lang="en-US" smtClean="0"/>
              <a:t>5</a:t>
            </a:r>
            <a:r>
              <a:rPr lang="ru-RU" smtClean="0"/>
              <a:t> – </a:t>
            </a:r>
            <a:r>
              <a:rPr lang="ru-RU" b="1" i="1" smtClean="0">
                <a:solidFill>
                  <a:srgbClr val="FF0000"/>
                </a:solidFill>
              </a:rPr>
              <a:t>201</a:t>
            </a:r>
            <a:r>
              <a:rPr lang="en-US" b="1" i="1" smtClean="0">
                <a:solidFill>
                  <a:srgbClr val="FF0000"/>
                </a:solidFill>
              </a:rPr>
              <a:t>2</a:t>
            </a:r>
            <a:r>
              <a:rPr lang="ru-RU" smtClean="0"/>
              <a:t> </a:t>
            </a:r>
            <a:endParaRPr lang="ru-RU" smtClean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nucleus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-57150"/>
            <a:ext cx="9258300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404813"/>
            <a:ext cx="8851900" cy="603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7651750" y="6292850"/>
            <a:ext cx="793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800" b="1">
                <a:latin typeface="Arial" pitchFamily="34" charset="0"/>
              </a:rPr>
              <a:t>Days </a:t>
            </a:r>
            <a:endParaRPr lang="ru-RU" sz="1800" b="1">
              <a:latin typeface="Arial" pitchFamily="34" charset="0"/>
            </a:endParaRPr>
          </a:p>
        </p:txBody>
      </p:sp>
      <p:sp>
        <p:nvSpPr>
          <p:cNvPr id="63493" name="AutoShape 5"/>
          <p:cNvSpPr>
            <a:spLocks noChangeArrowheads="1"/>
          </p:cNvSpPr>
          <p:nvPr/>
        </p:nvSpPr>
        <p:spPr bwMode="auto">
          <a:xfrm>
            <a:off x="971550" y="4797425"/>
            <a:ext cx="7921625" cy="1152525"/>
          </a:xfrm>
          <a:prstGeom prst="rightArrow">
            <a:avLst>
              <a:gd name="adj1" fmla="val 50000"/>
              <a:gd name="adj2" fmla="val 17183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i="1">
                <a:solidFill>
                  <a:schemeClr val="hlink"/>
                </a:solidFill>
                <a:latin typeface="Arial" pitchFamily="34" charset="0"/>
              </a:rPr>
              <a:t>Reactor operation after the fuel refilling</a:t>
            </a:r>
            <a:endParaRPr lang="ru-RU" b="1" i="1">
              <a:solidFill>
                <a:schemeClr val="hlink"/>
              </a:solidFill>
              <a:latin typeface="Arial" pitchFamily="34" charset="0"/>
            </a:endParaRP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217488" y="0"/>
            <a:ext cx="272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800" b="1">
                <a:latin typeface="Arial" pitchFamily="34" charset="0"/>
              </a:rPr>
              <a:t>Counts per</a:t>
            </a:r>
            <a:r>
              <a:rPr lang="ru-RU" sz="1800" b="1">
                <a:latin typeface="Arial" pitchFamily="34" charset="0"/>
              </a:rPr>
              <a:t> 10</a:t>
            </a:r>
            <a:r>
              <a:rPr lang="en-US" sz="1800" b="1">
                <a:latin typeface="Arial" pitchFamily="34" charset="0"/>
              </a:rPr>
              <a:t>0</a:t>
            </a:r>
            <a:r>
              <a:rPr lang="ru-RU" sz="1800" b="1">
                <a:latin typeface="Arial" pitchFamily="34" charset="0"/>
              </a:rPr>
              <a:t> 000 </a:t>
            </a:r>
            <a:r>
              <a:rPr lang="en-US" sz="1800" b="1">
                <a:latin typeface="Arial" pitchFamily="34" charset="0"/>
              </a:rPr>
              <a:t>sec</a:t>
            </a:r>
            <a:endParaRPr lang="ru-RU" sz="1800" b="1">
              <a:latin typeface="Arial" pitchFamily="34" charset="0"/>
            </a:endParaRPr>
          </a:p>
        </p:txBody>
      </p:sp>
      <p:sp>
        <p:nvSpPr>
          <p:cNvPr id="35847" name="Text Box 9"/>
          <p:cNvSpPr txBox="1">
            <a:spLocks noChangeArrowheads="1"/>
          </p:cNvSpPr>
          <p:nvPr/>
        </p:nvSpPr>
        <p:spPr bwMode="auto">
          <a:xfrm>
            <a:off x="5422900" y="169863"/>
            <a:ext cx="372110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i="1">
                <a:solidFill>
                  <a:srgbClr val="0000CC"/>
                </a:solidFill>
              </a:rPr>
              <a:t>The group of  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i="1">
                <a:solidFill>
                  <a:srgbClr val="0000CC"/>
                </a:solidFill>
              </a:rPr>
              <a:t>L</a:t>
            </a:r>
            <a:r>
              <a:rPr lang="ru-RU" sz="2400" i="1">
                <a:solidFill>
                  <a:srgbClr val="0000CC"/>
                </a:solidFill>
              </a:rPr>
              <a:t>.А.</a:t>
            </a:r>
            <a:r>
              <a:rPr lang="en-US" sz="2400" i="1">
                <a:solidFill>
                  <a:srgbClr val="0000CC"/>
                </a:solidFill>
              </a:rPr>
              <a:t> Mikhaelyan</a:t>
            </a:r>
            <a:r>
              <a:rPr lang="ru-RU" sz="2400" i="1">
                <a:solidFill>
                  <a:srgbClr val="0000CC"/>
                </a:solidFill>
              </a:rPr>
              <a:t> (К</a:t>
            </a:r>
            <a:r>
              <a:rPr lang="en-US" sz="2400" i="1">
                <a:solidFill>
                  <a:srgbClr val="0000CC"/>
                </a:solidFill>
              </a:rPr>
              <a:t>I</a:t>
            </a:r>
            <a:r>
              <a:rPr lang="ru-RU" sz="2400" i="1">
                <a:solidFill>
                  <a:srgbClr val="0000CC"/>
                </a:solidFill>
              </a:rPr>
              <a:t>):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CC"/>
                </a:solidFill>
              </a:rPr>
              <a:t>Rovno</a:t>
            </a:r>
            <a:r>
              <a:rPr lang="ru-RU" sz="2800" b="1">
                <a:solidFill>
                  <a:srgbClr val="0000CC"/>
                </a:solidFill>
              </a:rPr>
              <a:t> </a:t>
            </a:r>
            <a:r>
              <a:rPr lang="en-US" sz="2800" b="1">
                <a:solidFill>
                  <a:srgbClr val="0000CC"/>
                </a:solidFill>
              </a:rPr>
              <a:t>NPP (UA)</a:t>
            </a:r>
            <a:r>
              <a:rPr lang="fr-FR" sz="2800" b="1">
                <a:solidFill>
                  <a:srgbClr val="0000CC"/>
                </a:solidFill>
              </a:rPr>
              <a:t> 1986-1990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nucleus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-57150"/>
            <a:ext cx="9258300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465138"/>
            <a:ext cx="7632700" cy="578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5"/>
          <p:cNvSpPr txBox="1">
            <a:spLocks noChangeArrowheads="1"/>
          </p:cNvSpPr>
          <p:nvPr/>
        </p:nvSpPr>
        <p:spPr bwMode="auto">
          <a:xfrm>
            <a:off x="5219700" y="5300663"/>
            <a:ext cx="2686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800" b="1">
                <a:latin typeface="Arial" pitchFamily="34" charset="0"/>
              </a:rPr>
              <a:t>Neutrino energy </a:t>
            </a:r>
            <a:r>
              <a:rPr lang="ru-RU" sz="1800" b="1">
                <a:latin typeface="Arial" pitchFamily="34" charset="0"/>
              </a:rPr>
              <a:t> </a:t>
            </a:r>
            <a:r>
              <a:rPr lang="en-US" sz="1800" b="1">
                <a:latin typeface="Arial" pitchFamily="34" charset="0"/>
              </a:rPr>
              <a:t>[MeV]</a:t>
            </a:r>
            <a:endParaRPr lang="ru-RU" sz="1800" b="1">
              <a:latin typeface="Arial" pitchFamily="34" charset="0"/>
            </a:endParaRPr>
          </a:p>
        </p:txBody>
      </p:sp>
      <p:sp>
        <p:nvSpPr>
          <p:cNvPr id="36869" name="Text Box 6"/>
          <p:cNvSpPr txBox="1">
            <a:spLocks noChangeArrowheads="1"/>
          </p:cNvSpPr>
          <p:nvPr/>
        </p:nvSpPr>
        <p:spPr bwMode="auto">
          <a:xfrm>
            <a:off x="1476375" y="476250"/>
            <a:ext cx="4870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800" b="1">
                <a:latin typeface="Arial" pitchFamily="34" charset="0"/>
              </a:rPr>
              <a:t>Relative changes in the heutrino spectrum</a:t>
            </a:r>
            <a:r>
              <a:rPr lang="ru-RU" sz="1800" b="1">
                <a:latin typeface="Arial" pitchFamily="34" charset="0"/>
              </a:rPr>
              <a:t>:</a:t>
            </a:r>
          </a:p>
          <a:p>
            <a:pPr eaLnBrk="1" hangingPunct="1"/>
            <a:r>
              <a:rPr lang="en-US" sz="1800" b="1">
                <a:latin typeface="Arial" pitchFamily="34" charset="0"/>
              </a:rPr>
              <a:t>1 </a:t>
            </a:r>
            <a:r>
              <a:rPr lang="en-US" sz="1800" b="1">
                <a:latin typeface="Arial" pitchFamily="34" charset="0"/>
                <a:cs typeface="Arial" pitchFamily="34" charset="0"/>
              </a:rPr>
              <a:t>– N</a:t>
            </a:r>
            <a:r>
              <a:rPr lang="el-GR" sz="1800" b="1" baseline="-25000">
                <a:latin typeface="Arial Black" pitchFamily="34" charset="0"/>
                <a:cs typeface="Arial" pitchFamily="34" charset="0"/>
                <a:sym typeface="Symbol" pitchFamily="18" charset="2"/>
              </a:rPr>
              <a:t>ν</a:t>
            </a:r>
            <a:r>
              <a:rPr lang="ru-RU" sz="1800" b="1">
                <a:latin typeface="Arial" pitchFamily="34" charset="0"/>
                <a:cs typeface="Arial" pitchFamily="34" charset="0"/>
                <a:sym typeface="Symbol" pitchFamily="18" charset="2"/>
              </a:rPr>
              <a:t>(</a:t>
            </a:r>
            <a:r>
              <a:rPr lang="en-US" sz="1800" b="1">
                <a:latin typeface="Arial" pitchFamily="34" charset="0"/>
                <a:cs typeface="Arial" pitchFamily="34" charset="0"/>
                <a:sym typeface="Symbol" pitchFamily="18" charset="2"/>
              </a:rPr>
              <a:t>actual</a:t>
            </a:r>
            <a:r>
              <a:rPr lang="ru-RU" sz="1800" b="1">
                <a:latin typeface="Arial" pitchFamily="34" charset="0"/>
                <a:cs typeface="Arial" pitchFamily="34" charset="0"/>
                <a:sym typeface="Symbol" pitchFamily="18" charset="2"/>
              </a:rPr>
              <a:t>) </a:t>
            </a:r>
            <a:r>
              <a:rPr lang="en-US" sz="1800" b="1">
                <a:latin typeface="Arial" pitchFamily="34" charset="0"/>
                <a:cs typeface="Arial" pitchFamily="34" charset="0"/>
                <a:sym typeface="Symbol" pitchFamily="18" charset="2"/>
              </a:rPr>
              <a:t>/ </a:t>
            </a:r>
            <a:r>
              <a:rPr lang="en-US" sz="1800" b="1">
                <a:latin typeface="Arial" pitchFamily="34" charset="0"/>
              </a:rPr>
              <a:t>N</a:t>
            </a:r>
            <a:r>
              <a:rPr lang="el-GR" sz="1800" b="1" baseline="-25000">
                <a:latin typeface="Arial" pitchFamily="34" charset="0"/>
                <a:sym typeface="Symbol" pitchFamily="18" charset="2"/>
              </a:rPr>
              <a:t>ν</a:t>
            </a:r>
            <a:r>
              <a:rPr lang="ru-RU" sz="1800" b="1">
                <a:latin typeface="Arial" pitchFamily="34" charset="0"/>
                <a:sym typeface="Symbol" pitchFamily="18" charset="2"/>
              </a:rPr>
              <a:t>(</a:t>
            </a:r>
            <a:r>
              <a:rPr lang="en-US" sz="1800" b="1">
                <a:latin typeface="Arial" pitchFamily="34" charset="0"/>
                <a:sym typeface="Symbol" pitchFamily="18" charset="2"/>
              </a:rPr>
              <a:t>initial</a:t>
            </a:r>
            <a:r>
              <a:rPr lang="ru-RU" sz="1800" b="1">
                <a:latin typeface="Arial" pitchFamily="34" charset="0"/>
                <a:sym typeface="Symbol" pitchFamily="18" charset="2"/>
              </a:rPr>
              <a:t>)</a:t>
            </a:r>
            <a:r>
              <a:rPr lang="ru-RU" sz="1800">
                <a:latin typeface="Arial" pitchFamily="34" charset="0"/>
                <a:sym typeface="Symbol" pitchFamily="18" charset="2"/>
              </a:rPr>
              <a:t> </a:t>
            </a:r>
            <a:endParaRPr lang="en-US" sz="180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6" descr="nucleus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-57150"/>
            <a:ext cx="9258300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6600" b="1" smtClean="0">
                <a:solidFill>
                  <a:srgbClr val="FF3300"/>
                </a:solidFill>
                <a:latin typeface="Comic Sans MS" pitchFamily="66" charset="0"/>
              </a:rPr>
              <a:t>We want</a:t>
            </a:r>
            <a:r>
              <a:rPr lang="ru-RU" sz="6600" b="1" smtClean="0">
                <a:solidFill>
                  <a:srgbClr val="FF3300"/>
                </a:solidFill>
                <a:latin typeface="Comic Sans MS" pitchFamily="66" charset="0"/>
              </a:rPr>
              <a:t> </a:t>
            </a:r>
            <a:br>
              <a:rPr lang="ru-RU" sz="6600" b="1" smtClean="0">
                <a:solidFill>
                  <a:srgbClr val="FF3300"/>
                </a:solidFill>
                <a:latin typeface="Comic Sans MS" pitchFamily="66" charset="0"/>
              </a:rPr>
            </a:br>
            <a:r>
              <a:rPr lang="en-US" sz="6600" b="1" smtClean="0">
                <a:solidFill>
                  <a:srgbClr val="FF3300"/>
                </a:solidFill>
                <a:latin typeface="Comic Sans MS" pitchFamily="66" charset="0"/>
              </a:rPr>
              <a:t>such</a:t>
            </a:r>
            <a:r>
              <a:rPr lang="ru-RU" sz="6600" b="1" smtClean="0">
                <a:solidFill>
                  <a:srgbClr val="FF3300"/>
                </a:solidFill>
                <a:latin typeface="Comic Sans MS" pitchFamily="66" charset="0"/>
              </a:rPr>
              <a:t> </a:t>
            </a:r>
            <a:br>
              <a:rPr lang="ru-RU" sz="6600" b="1" smtClean="0">
                <a:solidFill>
                  <a:srgbClr val="FF3300"/>
                </a:solidFill>
                <a:latin typeface="Comic Sans MS" pitchFamily="66" charset="0"/>
              </a:rPr>
            </a:br>
            <a:r>
              <a:rPr lang="en-US" sz="6600" b="1" smtClean="0">
                <a:solidFill>
                  <a:srgbClr val="FF3300"/>
                </a:solidFill>
                <a:latin typeface="Comic Sans MS" pitchFamily="66" charset="0"/>
              </a:rPr>
              <a:t>detector</a:t>
            </a:r>
            <a:r>
              <a:rPr lang="ru-RU" sz="6600" b="1" smtClean="0">
                <a:solidFill>
                  <a:srgbClr val="FF3300"/>
                </a:solidFill>
                <a:latin typeface="Comic Sans MS" pitchFamily="66" charset="0"/>
              </a:rPr>
              <a:t>!</a:t>
            </a:r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876300" y="4851400"/>
            <a:ext cx="8013700" cy="1752600"/>
          </a:xfrm>
        </p:spPr>
        <p:txBody>
          <a:bodyPr/>
          <a:lstStyle/>
          <a:p>
            <a:pPr eaLnBrk="1" hangingPunct="1"/>
            <a:r>
              <a:rPr lang="ru-RU" b="1" i="1" dirty="0" smtClean="0">
                <a:latin typeface="Comic Sans MS" pitchFamily="66" charset="0"/>
              </a:rPr>
              <a:t>«</a:t>
            </a:r>
            <a:r>
              <a:rPr lang="en-US" b="1" i="1" dirty="0" smtClean="0">
                <a:latin typeface="Comic Sans MS" pitchFamily="66" charset="0"/>
              </a:rPr>
              <a:t>We</a:t>
            </a:r>
            <a:r>
              <a:rPr lang="ru-RU" b="1" i="1" dirty="0" smtClean="0">
                <a:latin typeface="Comic Sans MS" pitchFamily="66" charset="0"/>
              </a:rPr>
              <a:t>» – </a:t>
            </a:r>
            <a:r>
              <a:rPr lang="en-US" b="1" i="1" dirty="0" smtClean="0">
                <a:latin typeface="Comic Sans MS" pitchFamily="66" charset="0"/>
              </a:rPr>
              <a:t>means</a:t>
            </a:r>
            <a:r>
              <a:rPr lang="ru-RU" b="1" i="1" dirty="0" smtClean="0">
                <a:latin typeface="Comic Sans MS" pitchFamily="66" charset="0"/>
              </a:rPr>
              <a:t> 	</a:t>
            </a:r>
            <a:r>
              <a:rPr lang="en-US" b="1" i="1" dirty="0" smtClean="0">
                <a:latin typeface="Comic Sans MS" pitchFamily="66" charset="0"/>
              </a:rPr>
              <a:t>JINR (</a:t>
            </a:r>
            <a:r>
              <a:rPr lang="en-US" b="1" i="1" dirty="0" err="1" smtClean="0">
                <a:latin typeface="Comic Sans MS" pitchFamily="66" charset="0"/>
              </a:rPr>
              <a:t>Dubna</a:t>
            </a:r>
            <a:r>
              <a:rPr lang="en-US" b="1" i="1" dirty="0" smtClean="0">
                <a:latin typeface="Comic Sans MS" pitchFamily="66" charset="0"/>
              </a:rPr>
              <a:t>) </a:t>
            </a:r>
            <a:endParaRPr lang="ru-RU" b="1" i="1" dirty="0" smtClean="0">
              <a:latin typeface="Comic Sans MS" pitchFamily="66" charset="0"/>
            </a:endParaRPr>
          </a:p>
          <a:p>
            <a:pPr eaLnBrk="1" hangingPunct="1"/>
            <a:r>
              <a:rPr lang="ru-RU" b="1" i="1" dirty="0" smtClean="0">
                <a:latin typeface="Comic Sans MS" pitchFamily="66" charset="0"/>
              </a:rPr>
              <a:t>				     + 	</a:t>
            </a:r>
          </a:p>
          <a:p>
            <a:pPr eaLnBrk="1" hangingPunct="1"/>
            <a:r>
              <a:rPr lang="ru-RU" b="1" i="1" dirty="0" smtClean="0">
                <a:latin typeface="Comic Sans MS" pitchFamily="66" charset="0"/>
              </a:rPr>
              <a:t>				</a:t>
            </a:r>
            <a:r>
              <a:rPr lang="en-US" b="1" i="1" dirty="0" smtClean="0">
                <a:latin typeface="Comic Sans MS" pitchFamily="66" charset="0"/>
              </a:rPr>
              <a:t>ITEP (Moscow)</a:t>
            </a:r>
            <a:endParaRPr lang="ru-RU" b="1" i="1" dirty="0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nucleus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-57150"/>
            <a:ext cx="9258300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latin typeface="Comic Sans MS" pitchFamily="66" charset="0"/>
              </a:rPr>
              <a:t>Which kind of detector</a:t>
            </a:r>
            <a:r>
              <a:rPr lang="ru-RU" b="1" smtClean="0">
                <a:latin typeface="Comic Sans MS" pitchFamily="66" charset="0"/>
              </a:rPr>
              <a:t> ?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rgbClr val="0000CC"/>
                </a:solidFill>
                <a:latin typeface="Comic Sans MS" pitchFamily="66" charset="0"/>
              </a:rPr>
              <a:t>Generally ~1</a:t>
            </a:r>
            <a:r>
              <a:rPr lang="ru-RU" smtClean="0">
                <a:solidFill>
                  <a:srgbClr val="0000CC"/>
                </a:solidFill>
                <a:latin typeface="Comic Sans MS" pitchFamily="66" charset="0"/>
              </a:rPr>
              <a:t> </a:t>
            </a:r>
            <a:r>
              <a:rPr lang="en-US" smtClean="0">
                <a:solidFill>
                  <a:srgbClr val="0000CC"/>
                </a:solidFill>
                <a:latin typeface="Comic Sans MS" pitchFamily="66" charset="0"/>
              </a:rPr>
              <a:t>m</a:t>
            </a:r>
            <a:r>
              <a:rPr lang="ru-RU" baseline="30000" smtClean="0">
                <a:solidFill>
                  <a:srgbClr val="0000CC"/>
                </a:solidFill>
                <a:latin typeface="Comic Sans MS" pitchFamily="66" charset="0"/>
              </a:rPr>
              <a:t>3 </a:t>
            </a:r>
            <a:r>
              <a:rPr lang="en-US" smtClean="0">
                <a:solidFill>
                  <a:srgbClr val="0000CC"/>
                </a:solidFill>
                <a:latin typeface="Comic Sans MS" pitchFamily="66" charset="0"/>
              </a:rPr>
              <a:t>of liquid scintillator is used</a:t>
            </a:r>
            <a:r>
              <a:rPr lang="ru-RU" smtClean="0">
                <a:solidFill>
                  <a:srgbClr val="0000CC"/>
                </a:solidFill>
                <a:latin typeface="Comic Sans MS" pitchFamily="66" charset="0"/>
              </a:rPr>
              <a:t> </a:t>
            </a:r>
            <a:endParaRPr lang="en-US" smtClean="0">
              <a:solidFill>
                <a:srgbClr val="0000CC"/>
              </a:solidFill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rgbClr val="0000CC"/>
                </a:solidFill>
                <a:latin typeface="Comic Sans MS" pitchFamily="66" charset="0"/>
              </a:rPr>
              <a:t>	RONS (SU), NUCIFER (FR), ANGRA (BR), SONGS1 (US), KASKA (JP)</a:t>
            </a:r>
            <a:endParaRPr lang="ru-RU" smtClean="0">
              <a:solidFill>
                <a:srgbClr val="0000CC"/>
              </a:solidFill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b="1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  </a:t>
            </a:r>
            <a:r>
              <a:rPr lang="en-US" smtClean="0">
                <a:solidFill>
                  <a:srgbClr val="FF0000"/>
                </a:solidFill>
                <a:latin typeface="Comic Sans MS" pitchFamily="66" charset="0"/>
              </a:rPr>
              <a:t>But</a:t>
            </a:r>
            <a:r>
              <a:rPr lang="ru-RU" smtClean="0">
                <a:solidFill>
                  <a:srgbClr val="FF0000"/>
                </a:solidFill>
                <a:latin typeface="Comic Sans MS" pitchFamily="66" charset="0"/>
              </a:rPr>
              <a:t>:</a:t>
            </a:r>
            <a:r>
              <a:rPr lang="ru-RU" smtClean="0">
                <a:latin typeface="Comic Sans MS" pitchFamily="66" charset="0"/>
              </a:rPr>
              <a:t> </a:t>
            </a:r>
            <a:r>
              <a:rPr lang="en-US" smtClean="0">
                <a:latin typeface="Comic Sans MS" pitchFamily="66" charset="0"/>
              </a:rPr>
              <a:t>we have no experience in LS</a:t>
            </a:r>
            <a:endParaRPr lang="ru-RU" smtClean="0"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b="1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  </a:t>
            </a:r>
            <a:r>
              <a:rPr lang="en-US" smtClean="0">
                <a:solidFill>
                  <a:srgbClr val="FF0000"/>
                </a:solidFill>
                <a:latin typeface="Comic Sans MS" pitchFamily="66" charset="0"/>
              </a:rPr>
              <a:t>But</a:t>
            </a:r>
            <a:r>
              <a:rPr lang="ru-RU" smtClean="0">
                <a:solidFill>
                  <a:srgbClr val="FF0000"/>
                </a:solidFill>
                <a:latin typeface="Comic Sans MS" pitchFamily="66" charset="0"/>
              </a:rPr>
              <a:t>:</a:t>
            </a:r>
            <a:r>
              <a:rPr lang="ru-RU" smtClean="0">
                <a:latin typeface="Comic Sans MS" pitchFamily="66" charset="0"/>
              </a:rPr>
              <a:t> </a:t>
            </a:r>
            <a:r>
              <a:rPr lang="en-US" smtClean="0">
                <a:latin typeface="Comic Sans MS" pitchFamily="66" charset="0"/>
              </a:rPr>
              <a:t>they say it is problematic</a:t>
            </a:r>
            <a:r>
              <a:rPr lang="ru-RU" smtClean="0">
                <a:latin typeface="Comic Sans MS" pitchFamily="66" charset="0"/>
              </a:rPr>
              <a:t> (</a:t>
            </a:r>
            <a:r>
              <a:rPr lang="en-US" smtClean="0">
                <a:latin typeface="Comic Sans MS" pitchFamily="66" charset="0"/>
              </a:rPr>
              <a:t>Gd…)</a:t>
            </a:r>
          </a:p>
          <a:p>
            <a:pPr eaLnBrk="1" hangingPunct="1">
              <a:lnSpc>
                <a:spcPct val="90000"/>
              </a:lnSpc>
            </a:pPr>
            <a:r>
              <a:rPr lang="en-US" b="1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  </a:t>
            </a:r>
            <a:r>
              <a:rPr lang="en-US" smtClean="0">
                <a:solidFill>
                  <a:srgbClr val="FF0000"/>
                </a:solidFill>
                <a:latin typeface="Comic Sans MS" pitchFamily="66" charset="0"/>
              </a:rPr>
              <a:t>But</a:t>
            </a:r>
            <a:r>
              <a:rPr lang="ru-RU" smtClean="0">
                <a:solidFill>
                  <a:srgbClr val="FF0000"/>
                </a:solidFill>
                <a:latin typeface="Comic Sans MS" pitchFamily="66" charset="0"/>
              </a:rPr>
              <a:t>:</a:t>
            </a:r>
            <a:r>
              <a:rPr lang="ru-RU" smtClean="0">
                <a:latin typeface="Comic Sans MS" pitchFamily="66" charset="0"/>
              </a:rPr>
              <a:t> </a:t>
            </a:r>
            <a:r>
              <a:rPr lang="en-US" smtClean="0">
                <a:latin typeface="Comic Sans MS" pitchFamily="66" charset="0"/>
              </a:rPr>
              <a:t>is there any </a:t>
            </a:r>
            <a:r>
              <a:rPr lang="en-US" b="1" smtClean="0">
                <a:latin typeface="Comic Sans MS" pitchFamily="66" charset="0"/>
              </a:rPr>
              <a:t>SANE DIRECTOR</a:t>
            </a:r>
            <a:r>
              <a:rPr lang="en-US" smtClean="0">
                <a:latin typeface="Comic Sans MS" pitchFamily="66" charset="0"/>
              </a:rPr>
              <a:t> of NPP who allows to bring 1 ton of gasoline close to his reactor </a:t>
            </a:r>
            <a:r>
              <a:rPr lang="ru-RU" smtClean="0">
                <a:latin typeface="Comic Sans MS" pitchFamily="66" charset="0"/>
              </a:rPr>
              <a:t>?!</a:t>
            </a:r>
            <a:r>
              <a:rPr lang="en-US" smtClean="0">
                <a:latin typeface="Comic Sans MS" pitchFamily="66" charset="0"/>
              </a:rPr>
              <a:t> </a:t>
            </a:r>
            <a:endParaRPr lang="ru-RU" smtClean="0"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b="1" smtClean="0">
                <a:solidFill>
                  <a:srgbClr val="008000"/>
                </a:solidFill>
                <a:latin typeface="Comic Sans MS" pitchFamily="66" charset="0"/>
                <a:sym typeface="Wingdings" pitchFamily="2" charset="2"/>
              </a:rPr>
              <a:t>  </a:t>
            </a:r>
            <a:r>
              <a:rPr lang="en-US" smtClean="0">
                <a:solidFill>
                  <a:srgbClr val="008000"/>
                </a:solidFill>
                <a:latin typeface="Comic Sans MS" pitchFamily="66" charset="0"/>
              </a:rPr>
              <a:t>How much better is plastic scintillator </a:t>
            </a:r>
            <a:r>
              <a:rPr lang="ru-RU" smtClean="0">
                <a:solidFill>
                  <a:srgbClr val="008000"/>
                </a:solidFill>
                <a:latin typeface="Comic Sans MS" pitchFamily="66" charset="0"/>
              </a:rPr>
              <a:t>!</a:t>
            </a:r>
            <a:r>
              <a:rPr lang="en-US" smtClean="0">
                <a:solidFill>
                  <a:srgbClr val="008000"/>
                </a:solidFill>
                <a:latin typeface="Comic Sans MS" pitchFamily="66" charset="0"/>
              </a:rPr>
              <a:t>.. </a:t>
            </a:r>
            <a:endParaRPr lang="ru-RU" smtClean="0">
              <a:solidFill>
                <a:srgbClr val="008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66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1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1079500"/>
            <a:ext cx="8793163" cy="542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Заголовок 3"/>
          <p:cNvSpPr>
            <a:spLocks noGrp="1"/>
          </p:cNvSpPr>
          <p:nvPr>
            <p:ph type="title"/>
          </p:nvPr>
        </p:nvSpPr>
        <p:spPr>
          <a:xfrm>
            <a:off x="165100" y="0"/>
            <a:ext cx="8801100" cy="1143000"/>
          </a:xfrm>
        </p:spPr>
        <p:txBody>
          <a:bodyPr/>
          <a:lstStyle/>
          <a:p>
            <a:r>
              <a:rPr lang="en-US" sz="3600" u="sng" smtClean="0">
                <a:latin typeface="Comic Sans MS" pitchFamily="66" charset="0"/>
              </a:rPr>
              <a:t>Detection idea:</a:t>
            </a:r>
            <a:r>
              <a:rPr lang="en-US" sz="3600" smtClean="0">
                <a:latin typeface="Comic Sans MS" pitchFamily="66" charset="0"/>
              </a:rPr>
              <a:t>  </a:t>
            </a:r>
            <a:r>
              <a:rPr lang="en-US" sz="3600" b="1" smtClean="0">
                <a:latin typeface="Comic Sans MS" pitchFamily="66" charset="0"/>
              </a:rPr>
              <a:t>Inversed Beta-Decay</a:t>
            </a:r>
            <a:endParaRPr lang="ru-RU" sz="3600" b="1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ANSS_Munchen_feb_2011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61000"/>
          </a:schemeClr>
        </a:solidFill>
        <a:ln w="9525" cap="flat" cmpd="sng" algn="ctr">
          <a:solidFill>
            <a:srgbClr val="0000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216000" rIns="90000" bIns="144000" numCol="1" anchor="ctr" anchorCtr="1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61000"/>
          </a:schemeClr>
        </a:solidFill>
        <a:ln w="9525" cap="flat" cmpd="sng" algn="ctr">
          <a:solidFill>
            <a:srgbClr val="0000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216000" rIns="90000" bIns="144000" numCol="1" anchor="ctr" anchorCtr="1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61000"/>
          </a:schemeClr>
        </a:solidFill>
        <a:ln w="9525" cap="flat" cmpd="sng" algn="ctr">
          <a:solidFill>
            <a:srgbClr val="0000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216000" rIns="90000" bIns="144000" numCol="1" anchor="ctr" anchorCtr="1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61000"/>
          </a:schemeClr>
        </a:solidFill>
        <a:ln w="9525" cap="flat" cmpd="sng" algn="ctr">
          <a:solidFill>
            <a:srgbClr val="0000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216000" rIns="90000" bIns="144000" numCol="1" anchor="ctr" anchorCtr="1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61000"/>
          </a:schemeClr>
        </a:solidFill>
        <a:ln w="9525" cap="flat" cmpd="sng" algn="ctr">
          <a:solidFill>
            <a:srgbClr val="0000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216000" rIns="90000" bIns="144000" numCol="1" anchor="ctr" anchorCtr="1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61000"/>
          </a:schemeClr>
        </a:solidFill>
        <a:ln w="9525" cap="flat" cmpd="sng" algn="ctr">
          <a:solidFill>
            <a:srgbClr val="0000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216000" rIns="90000" bIns="144000" numCol="1" anchor="ctr" anchorCtr="1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DANSS_Munchen_feb_2011</Template>
  <TotalTime>84</TotalTime>
  <Words>1018</Words>
  <Application>Microsoft Office PowerPoint</Application>
  <PresentationFormat>Экран (4:3)</PresentationFormat>
  <Paragraphs>221</Paragraphs>
  <Slides>49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4" baseType="lpstr">
      <vt:lpstr>DANSS_Munchen_feb_2011</vt:lpstr>
      <vt:lpstr>Ocean</vt:lpstr>
      <vt:lpstr>1_Ocean</vt:lpstr>
      <vt:lpstr>2_Ocean</vt:lpstr>
      <vt:lpstr>CorelDRAW</vt:lpstr>
      <vt:lpstr>DANSS - detector  of the reactor antineutrino  (status report)</vt:lpstr>
      <vt:lpstr>Презентация PowerPoint</vt:lpstr>
      <vt:lpstr>Презентация PowerPoint</vt:lpstr>
      <vt:lpstr>20 years ago our colleagues from KI were the first who tried to perform the neutrino monitoring RONS (Rovno, UA)  1986-1990</vt:lpstr>
      <vt:lpstr>Презентация PowerPoint</vt:lpstr>
      <vt:lpstr>Презентация PowerPoint</vt:lpstr>
      <vt:lpstr>We want  such  detector!</vt:lpstr>
      <vt:lpstr>Which kind of detector ?</vt:lpstr>
      <vt:lpstr>Detection idea:  Inversed Beta-Decay</vt:lpstr>
      <vt:lpstr>Signature of the IBD registration</vt:lpstr>
      <vt:lpstr>Detection of the reactor neutrino would allow:</vt:lpstr>
      <vt:lpstr>Презентация PowerPoint</vt:lpstr>
      <vt:lpstr>Презентация PowerPoint</vt:lpstr>
      <vt:lpstr>Basic element –  - scintillator cell  (“strip” )</vt:lpstr>
      <vt:lpstr>Презентация PowerPoint</vt:lpstr>
      <vt:lpstr>Презентация PowerPoint</vt:lpstr>
      <vt:lpstr>Презентация PowerPoint</vt:lpstr>
      <vt:lpstr>Light collection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Start    the real      creation!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The section #0 was dismounted and sent to Moscow (our ITEP-members of the team are playing with it now).  After some corrections we have started production of the sections #1, #2, etc.  </vt:lpstr>
      <vt:lpstr>Презентация PowerPoint</vt:lpstr>
      <vt:lpstr>GEMMA background conditions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Important features  (resp. to conventional liquid scint.)</vt:lpstr>
      <vt:lpstr>Expected parameters:</vt:lpstr>
    </vt:vector>
  </TitlesOfParts>
  <Company>jinr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DANSS - detector  of the reactor antineutrino  (status report)</dc:title>
  <dc:creator>User</dc:creator>
  <cp:lastModifiedBy>User</cp:lastModifiedBy>
  <cp:revision>9</cp:revision>
  <dcterms:created xsi:type="dcterms:W3CDTF">2011-02-08T05:28:34Z</dcterms:created>
  <dcterms:modified xsi:type="dcterms:W3CDTF">2011-02-08T13:25:41Z</dcterms:modified>
</cp:coreProperties>
</file>